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0"/>
  </p:notesMasterIdLst>
  <p:handoutMasterIdLst>
    <p:handoutMasterId r:id="rId21"/>
  </p:handoutMasterIdLst>
  <p:sldIdLst>
    <p:sldId id="755" r:id="rId2"/>
    <p:sldId id="850" r:id="rId3"/>
    <p:sldId id="759" r:id="rId4"/>
    <p:sldId id="761" r:id="rId5"/>
    <p:sldId id="770" r:id="rId6"/>
    <p:sldId id="852" r:id="rId7"/>
    <p:sldId id="777" r:id="rId8"/>
    <p:sldId id="835" r:id="rId9"/>
    <p:sldId id="837" r:id="rId10"/>
    <p:sldId id="798" r:id="rId11"/>
    <p:sldId id="842" r:id="rId12"/>
    <p:sldId id="844" r:id="rId13"/>
    <p:sldId id="772" r:id="rId14"/>
    <p:sldId id="845" r:id="rId15"/>
    <p:sldId id="773" r:id="rId16"/>
    <p:sldId id="853" r:id="rId17"/>
    <p:sldId id="797" r:id="rId18"/>
    <p:sldId id="793" r:id="rId1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8000"/>
    <a:srgbClr val="FF6666"/>
    <a:srgbClr val="0080FF"/>
    <a:srgbClr val="00FFFF"/>
    <a:srgbClr val="800080"/>
    <a:srgbClr val="FF6600"/>
    <a:srgbClr val="FFFF66"/>
    <a:srgbClr val="82F3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p:cViewPr>
        <p:scale>
          <a:sx n="76" d="100"/>
          <a:sy n="76" d="100"/>
        </p:scale>
        <p:origin x="-1848"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95235"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95236"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95237"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9143A4D6-B685-E940-977F-09EF97C27F88}" type="slidenum">
              <a:rPr lang="en-US"/>
              <a:pPr>
                <a:defRPr/>
              </a:pPr>
              <a:t>‹#›</a:t>
            </a:fld>
            <a:endParaRPr lang="en-US"/>
          </a:p>
        </p:txBody>
      </p:sp>
    </p:spTree>
    <p:extLst>
      <p:ext uri="{BB962C8B-B14F-4D97-AF65-F5344CB8AC3E}">
        <p14:creationId xmlns:p14="http://schemas.microsoft.com/office/powerpoint/2010/main" val="1872240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2291"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8500"/>
            <a:ext cx="464820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FE100F4F-0F08-A14D-BA2E-DE3EE90DB892}" type="slidenum">
              <a:rPr lang="en-US"/>
              <a:pPr>
                <a:defRPr/>
              </a:pPr>
              <a:t>‹#›</a:t>
            </a:fld>
            <a:endParaRPr lang="en-US"/>
          </a:p>
        </p:txBody>
      </p:sp>
    </p:spTree>
    <p:extLst>
      <p:ext uri="{BB962C8B-B14F-4D97-AF65-F5344CB8AC3E}">
        <p14:creationId xmlns:p14="http://schemas.microsoft.com/office/powerpoint/2010/main" val="202763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0"/>
        <a:cs typeface="Arial" pitchFamily="-65" charset="0"/>
      </a:defRPr>
    </a:lvl1pPr>
    <a:lvl2pPr marL="4572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2pPr>
    <a:lvl3pPr marL="9144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3pPr>
    <a:lvl4pPr marL="13716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4pPr>
    <a:lvl5pPr marL="18288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7F821007-411B-B84E-8C68-C5F88A67795F}" type="slidenum">
              <a:rPr lang="en-US" sz="1200"/>
              <a:pPr algn="r" eaLnBrk="1" hangingPunct="1"/>
              <a:t>1</a:t>
            </a:fld>
            <a:endParaRPr lang="en-US" sz="1200"/>
          </a:p>
        </p:txBody>
      </p:sp>
      <p:sp>
        <p:nvSpPr>
          <p:cNvPr id="60418" name="Rectangle 2"/>
          <p:cNvSpPr>
            <a:spLocks noGrp="1" noRot="1" noChangeAspect="1" noChangeArrowheads="1" noTextEdit="1"/>
          </p:cNvSpPr>
          <p:nvPr>
            <p:ph type="sldImg"/>
          </p:nvPr>
        </p:nvSpPr>
        <p:spPr>
          <a:xfrm>
            <a:off x="1182688" y="698500"/>
            <a:ext cx="4645025" cy="3484563"/>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000">
                <a:solidFill>
                  <a:schemeClr val="tx1"/>
                </a:solidFill>
                <a:latin typeface="Arial" charset="0"/>
                <a:ea typeface="ＭＳ Ｐゴシック" charset="0"/>
                <a:cs typeface="ＭＳ Ｐゴシック" charset="0"/>
              </a:defRPr>
            </a:lvl1pPr>
            <a:lvl2pPr marL="742950" indent="-285750" defTabSz="931863" eaLnBrk="0" hangingPunct="0">
              <a:defRPr sz="2000">
                <a:solidFill>
                  <a:schemeClr val="tx1"/>
                </a:solidFill>
                <a:latin typeface="Arial" charset="0"/>
                <a:ea typeface="ＭＳ Ｐゴシック" charset="0"/>
              </a:defRPr>
            </a:lvl2pPr>
            <a:lvl3pPr marL="1143000" indent="-228600" defTabSz="931863" eaLnBrk="0" hangingPunct="0">
              <a:defRPr sz="2000">
                <a:solidFill>
                  <a:schemeClr val="tx1"/>
                </a:solidFill>
                <a:latin typeface="Arial" charset="0"/>
                <a:ea typeface="ＭＳ Ｐゴシック" charset="0"/>
              </a:defRPr>
            </a:lvl3pPr>
            <a:lvl4pPr marL="1600200" indent="-228600" defTabSz="931863" eaLnBrk="0" hangingPunct="0">
              <a:defRPr sz="2000">
                <a:solidFill>
                  <a:schemeClr val="tx1"/>
                </a:solidFill>
                <a:latin typeface="Arial" charset="0"/>
                <a:ea typeface="ＭＳ Ｐゴシック" charset="0"/>
              </a:defRPr>
            </a:lvl4pPr>
            <a:lvl5pPr marL="2057400" indent="-228600" defTabSz="931863" eaLnBrk="0" hangingPunct="0">
              <a:defRPr sz="20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243A3E90-C3B4-4843-ADAB-D0443A84FC57}" type="slidenum">
              <a:rPr lang="en-US" sz="1200"/>
              <a:pPr algn="r" eaLnBrk="1" hangingPunct="1"/>
              <a:t>4</a:t>
            </a:fld>
            <a:endParaRPr lang="en-US" sz="1200"/>
          </a:p>
        </p:txBody>
      </p:sp>
      <p:sp>
        <p:nvSpPr>
          <p:cNvPr id="62466" name="Rectangle 2"/>
          <p:cNvSpPr>
            <a:spLocks noGrp="1" noRot="1" noChangeAspect="1" noChangeArrowheads="1" noTextEdit="1"/>
          </p:cNvSpPr>
          <p:nvPr>
            <p:ph type="sldImg"/>
          </p:nvPr>
        </p:nvSpPr>
        <p:spPr>
          <a:xfrm>
            <a:off x="1182688" y="698500"/>
            <a:ext cx="4645025" cy="3484563"/>
          </a:xfrm>
          <a:ln/>
        </p:spPr>
      </p:sp>
      <p:sp>
        <p:nvSpPr>
          <p:cNvPr id="6246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177" tIns="46589" rIns="93177" bIns="46589"/>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6205EE3-5451-4E42-BF1F-3242694D8741}" type="slidenum">
              <a:rPr lang="en-US" sz="1200">
                <a:latin typeface="Arial" charset="0"/>
                <a:cs typeface="Arial" charset="0"/>
              </a:rPr>
              <a:pPr eaLnBrk="1" hangingPunct="1"/>
              <a:t>11</a:t>
            </a:fld>
            <a:endParaRPr lang="en-US" sz="1200">
              <a:latin typeface="Arial" charset="0"/>
              <a:cs typeface="Arial" charset="0"/>
            </a:endParaRPr>
          </a:p>
        </p:txBody>
      </p:sp>
      <p:sp>
        <p:nvSpPr>
          <p:cNvPr id="82946" name="Rectangle 2"/>
          <p:cNvSpPr>
            <a:spLocks noGrp="1" noRot="1" noChangeAspect="1" noChangeArrowheads="1" noTextEdit="1"/>
          </p:cNvSpPr>
          <p:nvPr>
            <p:ph type="sldImg"/>
          </p:nvPr>
        </p:nvSpPr>
        <p:spPr>
          <a:xfrm>
            <a:off x="1182688" y="698500"/>
            <a:ext cx="4645025" cy="3484563"/>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Arial" charset="0"/>
              </a:rPr>
              <a:t>We captured as much S. Bareilly diversity as possible from FDA strain collections.  </a:t>
            </a:r>
          </a:p>
          <a:p>
            <a:r>
              <a:rPr lang="en-US">
                <a:latin typeface="Arial" charset="0"/>
                <a:ea typeface="ＭＳ Ｐゴシック" charset="0"/>
                <a:cs typeface="Arial" charset="0"/>
              </a:rPr>
              <a:t>One MD isolate had a different PFGE than the outbreak and was from 2011</a:t>
            </a:r>
          </a:p>
          <a:p>
            <a:r>
              <a:rPr lang="en-US">
                <a:latin typeface="Arial" charset="0"/>
                <a:ea typeface="ＭＳ Ｐゴシック" charset="0"/>
                <a:cs typeface="Arial" charset="0"/>
              </a:rPr>
              <a:t>Another MD isolate had the same PFGE as the outbreak, but was also from 2011.  Hmmmmm…</a:t>
            </a:r>
          </a:p>
          <a:p>
            <a:endParaRPr lang="en-US">
              <a:latin typeface="Arial" charset="0"/>
              <a:ea typeface="ＭＳ Ｐゴシック"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182688" y="698500"/>
            <a:ext cx="4645025" cy="3484563"/>
          </a:xfrm>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But, here’s the global distribution of PFGE matches – where to start looking?  Our new genomics group at FDA was asked to assist – we shotgun sequenced all the clinical and reference strains, reconstructed the phylogeny and found that this reference isolate was most closely related to the outbreak lineage.</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C3EB688-94E7-994F-BD65-F187D71CD427}" type="slidenum">
              <a:rPr lang="en-US" sz="1200"/>
              <a:pPr eaLnBrk="1" hangingPunct="1"/>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all-to-all shortest paths, India appears the most times on the paths.</a:t>
            </a:r>
          </a:p>
          <a:p>
            <a:pPr eaLnBrk="1" hangingPunct="1"/>
            <a:r>
              <a:rPr lang="en-US">
                <a:latin typeface="Calibri" charset="0"/>
              </a:rPr>
              <a:t>Some locations have a score of 0 such as Mexico, Fl, MS, etc. This is due to not</a:t>
            </a:r>
          </a:p>
          <a:p>
            <a:pPr eaLnBrk="1" hangingPunct="1"/>
            <a:r>
              <a:rPr lang="en-US">
                <a:latin typeface="Calibri" charset="0"/>
              </a:rPr>
              <a:t>having an outgoing edge. These locations become a terminal and not appear on any</a:t>
            </a:r>
          </a:p>
          <a:p>
            <a:pPr eaLnBrk="1" hangingPunct="1"/>
            <a:r>
              <a:rPr lang="en-US">
                <a:latin typeface="Calibri" charset="0"/>
              </a:rPr>
              <a:t>of the shortest paths between two other locations. India has many incoming and outgoing</a:t>
            </a:r>
          </a:p>
          <a:p>
            <a:pPr eaLnBrk="1" hangingPunct="1"/>
            <a:r>
              <a:rPr lang="en-US">
                <a:latin typeface="Calibri" charset="0"/>
              </a:rPr>
              <a:t>edges which makes it an important node as can be seen by its betweenness score.</a:t>
            </a:r>
          </a:p>
          <a:p>
            <a:pPr eaLnBrk="1" hangingPunct="1"/>
            <a:endParaRPr lang="en-US">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57066" indent="-291179">
              <a:defRPr sz="1200">
                <a:solidFill>
                  <a:schemeClr val="tx1"/>
                </a:solidFill>
                <a:latin typeface="Calibri" charset="0"/>
                <a:ea typeface="ＭＳ Ｐゴシック" charset="0"/>
              </a:defRPr>
            </a:lvl2pPr>
            <a:lvl3pPr marL="1164717" indent="-232943">
              <a:defRPr sz="1200">
                <a:solidFill>
                  <a:schemeClr val="tx1"/>
                </a:solidFill>
                <a:latin typeface="Calibri" charset="0"/>
                <a:ea typeface="ＭＳ Ｐゴシック" charset="0"/>
              </a:defRPr>
            </a:lvl3pPr>
            <a:lvl4pPr marL="1630604" indent="-232943">
              <a:defRPr sz="1200">
                <a:solidFill>
                  <a:schemeClr val="tx1"/>
                </a:solidFill>
                <a:latin typeface="Calibri" charset="0"/>
                <a:ea typeface="ＭＳ Ｐゴシック" charset="0"/>
              </a:defRPr>
            </a:lvl4pPr>
            <a:lvl5pPr marL="2096491" indent="-232943">
              <a:defRPr sz="1200">
                <a:solidFill>
                  <a:schemeClr val="tx1"/>
                </a:solidFill>
                <a:latin typeface="Calibri" charset="0"/>
                <a:ea typeface="ＭＳ Ｐゴシック" charset="0"/>
              </a:defRPr>
            </a:lvl5pPr>
            <a:lvl6pPr marL="2562377" indent="-232943" eaLnBrk="0" fontAlgn="base" hangingPunct="0">
              <a:spcBef>
                <a:spcPct val="30000"/>
              </a:spcBef>
              <a:spcAft>
                <a:spcPct val="0"/>
              </a:spcAft>
              <a:defRPr sz="1200">
                <a:solidFill>
                  <a:schemeClr val="tx1"/>
                </a:solidFill>
                <a:latin typeface="Calibri" charset="0"/>
                <a:ea typeface="ＭＳ Ｐゴシック" charset="0"/>
              </a:defRPr>
            </a:lvl6pPr>
            <a:lvl7pPr marL="3028264" indent="-232943" eaLnBrk="0" fontAlgn="base" hangingPunct="0">
              <a:spcBef>
                <a:spcPct val="30000"/>
              </a:spcBef>
              <a:spcAft>
                <a:spcPct val="0"/>
              </a:spcAft>
              <a:defRPr sz="1200">
                <a:solidFill>
                  <a:schemeClr val="tx1"/>
                </a:solidFill>
                <a:latin typeface="Calibri" charset="0"/>
                <a:ea typeface="ＭＳ Ｐゴシック" charset="0"/>
              </a:defRPr>
            </a:lvl7pPr>
            <a:lvl8pPr marL="3494151" indent="-232943" eaLnBrk="0" fontAlgn="base" hangingPunct="0">
              <a:spcBef>
                <a:spcPct val="30000"/>
              </a:spcBef>
              <a:spcAft>
                <a:spcPct val="0"/>
              </a:spcAft>
              <a:defRPr sz="1200">
                <a:solidFill>
                  <a:schemeClr val="tx1"/>
                </a:solidFill>
                <a:latin typeface="Calibri" charset="0"/>
                <a:ea typeface="ＭＳ Ｐゴシック" charset="0"/>
              </a:defRPr>
            </a:lvl8pPr>
            <a:lvl9pPr marL="3960038" indent="-232943" eaLnBrk="0" fontAlgn="base" hangingPunct="0">
              <a:spcBef>
                <a:spcPct val="30000"/>
              </a:spcBef>
              <a:spcAft>
                <a:spcPct val="0"/>
              </a:spcAft>
              <a:defRPr sz="1200">
                <a:solidFill>
                  <a:schemeClr val="tx1"/>
                </a:solidFill>
                <a:latin typeface="Calibri" charset="0"/>
                <a:ea typeface="ＭＳ Ｐゴシック" charset="0"/>
              </a:defRPr>
            </a:lvl9pPr>
          </a:lstStyle>
          <a:p>
            <a:fld id="{D7B1CEDC-3AF3-2249-819A-8725A312B07A}" type="slidenum">
              <a:rPr lang="en-US">
                <a:cs typeface="Arial" charset="0"/>
              </a:rPr>
              <a:pPr/>
              <a:t>14</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A0E89CD3-8CC7-C146-A63D-BBC32846628B}" type="slidenum">
              <a:rPr lang="en-US" sz="1200"/>
              <a:pPr algn="r" eaLnBrk="1" hangingPunct="1"/>
              <a:t>18</a:t>
            </a:fld>
            <a:endParaRPr lang="en-US" sz="1200"/>
          </a:p>
        </p:txBody>
      </p:sp>
      <p:sp>
        <p:nvSpPr>
          <p:cNvPr id="74754" name="Rectangle 2"/>
          <p:cNvSpPr>
            <a:spLocks noGrp="1" noRot="1" noChangeAspect="1" noChangeArrowheads="1" noTextEdit="1"/>
          </p:cNvSpPr>
          <p:nvPr>
            <p:ph type="sldImg"/>
          </p:nvPr>
        </p:nvSpPr>
        <p:spPr>
          <a:xfrm>
            <a:off x="1182688" y="698500"/>
            <a:ext cx="4645025" cy="3484563"/>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nsumer_blue_wa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E7C4EFF5-6758-AA4F-B28F-5A33E193537C}" type="slidenum">
              <a:rPr lang="en-US"/>
              <a:pPr>
                <a:defRPr/>
              </a:pPr>
              <a:t>‹#›</a:t>
            </a:fld>
            <a:endParaRPr lang="en-US"/>
          </a:p>
        </p:txBody>
      </p:sp>
    </p:spTree>
    <p:extLst>
      <p:ext uri="{BB962C8B-B14F-4D97-AF65-F5344CB8AC3E}">
        <p14:creationId xmlns:p14="http://schemas.microsoft.com/office/powerpoint/2010/main" val="336656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9CCA5-15E0-A44F-BCCC-F428463BF2A9}" type="slidenum">
              <a:rPr lang="en-US"/>
              <a:pPr>
                <a:defRPr/>
              </a:pPr>
              <a:t>‹#›</a:t>
            </a:fld>
            <a:endParaRPr lang="en-US"/>
          </a:p>
        </p:txBody>
      </p:sp>
    </p:spTree>
    <p:extLst>
      <p:ext uri="{BB962C8B-B14F-4D97-AF65-F5344CB8AC3E}">
        <p14:creationId xmlns:p14="http://schemas.microsoft.com/office/powerpoint/2010/main" val="389396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12299-1A66-D949-967E-55AC28D823A0}" type="slidenum">
              <a:rPr lang="en-US"/>
              <a:pPr>
                <a:defRPr/>
              </a:pPr>
              <a:t>‹#›</a:t>
            </a:fld>
            <a:endParaRPr lang="en-US"/>
          </a:p>
        </p:txBody>
      </p:sp>
    </p:spTree>
    <p:extLst>
      <p:ext uri="{BB962C8B-B14F-4D97-AF65-F5344CB8AC3E}">
        <p14:creationId xmlns:p14="http://schemas.microsoft.com/office/powerpoint/2010/main" val="295477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77F9A-FFBD-CB46-8435-B4C4600C3612}" type="slidenum">
              <a:rPr lang="en-US"/>
              <a:pPr>
                <a:defRPr/>
              </a:pPr>
              <a:t>‹#›</a:t>
            </a:fld>
            <a:endParaRPr lang="en-US"/>
          </a:p>
        </p:txBody>
      </p:sp>
    </p:spTree>
    <p:extLst>
      <p:ext uri="{BB962C8B-B14F-4D97-AF65-F5344CB8AC3E}">
        <p14:creationId xmlns:p14="http://schemas.microsoft.com/office/powerpoint/2010/main" val="141512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DE91B3-A687-CC4C-AA44-BCC173D4F80D}" type="slidenum">
              <a:rPr lang="en-US"/>
              <a:pPr>
                <a:defRPr/>
              </a:pPr>
              <a:t>‹#›</a:t>
            </a:fld>
            <a:endParaRPr lang="en-US"/>
          </a:p>
        </p:txBody>
      </p:sp>
    </p:spTree>
    <p:extLst>
      <p:ext uri="{BB962C8B-B14F-4D97-AF65-F5344CB8AC3E}">
        <p14:creationId xmlns:p14="http://schemas.microsoft.com/office/powerpoint/2010/main" val="351926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B4C7B-219A-B244-82CC-3E9865019BE5}" type="slidenum">
              <a:rPr lang="en-US"/>
              <a:pPr>
                <a:defRPr/>
              </a:pPr>
              <a:t>‹#›</a:t>
            </a:fld>
            <a:endParaRPr lang="en-US"/>
          </a:p>
        </p:txBody>
      </p:sp>
    </p:spTree>
    <p:extLst>
      <p:ext uri="{BB962C8B-B14F-4D97-AF65-F5344CB8AC3E}">
        <p14:creationId xmlns:p14="http://schemas.microsoft.com/office/powerpoint/2010/main" val="330801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F0FF3-29E7-C547-B49B-6942981D6428}" type="slidenum">
              <a:rPr lang="en-US"/>
              <a:pPr>
                <a:defRPr/>
              </a:pPr>
              <a:t>‹#›</a:t>
            </a:fld>
            <a:endParaRPr lang="en-US"/>
          </a:p>
        </p:txBody>
      </p:sp>
    </p:spTree>
    <p:extLst>
      <p:ext uri="{BB962C8B-B14F-4D97-AF65-F5344CB8AC3E}">
        <p14:creationId xmlns:p14="http://schemas.microsoft.com/office/powerpoint/2010/main" val="267661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F945F0-602C-4C4E-AF88-C4BFD982A692}" type="slidenum">
              <a:rPr lang="en-US"/>
              <a:pPr>
                <a:defRPr/>
              </a:pPr>
              <a:t>‹#›</a:t>
            </a:fld>
            <a:endParaRPr lang="en-US"/>
          </a:p>
        </p:txBody>
      </p:sp>
    </p:spTree>
    <p:extLst>
      <p:ext uri="{BB962C8B-B14F-4D97-AF65-F5344CB8AC3E}">
        <p14:creationId xmlns:p14="http://schemas.microsoft.com/office/powerpoint/2010/main" val="179251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AB8D3B-56F9-0F42-B434-CC10E3F0B99E}" type="slidenum">
              <a:rPr lang="en-US"/>
              <a:pPr>
                <a:defRPr/>
              </a:pPr>
              <a:t>‹#›</a:t>
            </a:fld>
            <a:endParaRPr lang="en-US"/>
          </a:p>
        </p:txBody>
      </p:sp>
    </p:spTree>
    <p:extLst>
      <p:ext uri="{BB962C8B-B14F-4D97-AF65-F5344CB8AC3E}">
        <p14:creationId xmlns:p14="http://schemas.microsoft.com/office/powerpoint/2010/main" val="375889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26A8BB-5AFB-B241-8CEF-230A86D290D2}" type="slidenum">
              <a:rPr lang="en-US"/>
              <a:pPr>
                <a:defRPr/>
              </a:pPr>
              <a:t>‹#›</a:t>
            </a:fld>
            <a:endParaRPr lang="en-US"/>
          </a:p>
        </p:txBody>
      </p:sp>
    </p:spTree>
    <p:extLst>
      <p:ext uri="{BB962C8B-B14F-4D97-AF65-F5344CB8AC3E}">
        <p14:creationId xmlns:p14="http://schemas.microsoft.com/office/powerpoint/2010/main" val="420868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7EAB5D-F92A-3B4C-ADD1-3CEEFEFA4A52}" type="slidenum">
              <a:rPr lang="en-US"/>
              <a:pPr>
                <a:defRPr/>
              </a:pPr>
              <a:t>‹#›</a:t>
            </a:fld>
            <a:endParaRPr lang="en-US"/>
          </a:p>
        </p:txBody>
      </p:sp>
    </p:spTree>
    <p:extLst>
      <p:ext uri="{BB962C8B-B14F-4D97-AF65-F5344CB8AC3E}">
        <p14:creationId xmlns:p14="http://schemas.microsoft.com/office/powerpoint/2010/main" val="145844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BFDE7-4D5E-054D-A22C-6E6D2C24B982}" type="slidenum">
              <a:rPr lang="en-US"/>
              <a:pPr>
                <a:defRPr/>
              </a:pPr>
              <a:t>‹#›</a:t>
            </a:fld>
            <a:endParaRPr lang="en-US"/>
          </a:p>
        </p:txBody>
      </p:sp>
    </p:spTree>
    <p:extLst>
      <p:ext uri="{BB962C8B-B14F-4D97-AF65-F5344CB8AC3E}">
        <p14:creationId xmlns:p14="http://schemas.microsoft.com/office/powerpoint/2010/main" val="273950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7B099F-02BE-AD4D-8799-DF111008647D}" type="slidenum">
              <a:rPr lang="en-US"/>
              <a:pPr>
                <a:defRPr/>
              </a:pPr>
              <a:t>‹#›</a:t>
            </a:fld>
            <a:endParaRPr lang="en-US"/>
          </a:p>
        </p:txBody>
      </p:sp>
    </p:spTree>
    <p:extLst>
      <p:ext uri="{BB962C8B-B14F-4D97-AF65-F5344CB8AC3E}">
        <p14:creationId xmlns:p14="http://schemas.microsoft.com/office/powerpoint/2010/main" val="2501403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a:defRPr/>
            </a:pPr>
            <a:fld id="{BDD9C50A-ADAB-C64A-BEA9-24DAB13AC631}" type="slidenum">
              <a:rPr lang="en-US"/>
              <a:pPr>
                <a:defRPr/>
              </a:pPr>
              <a:t>‹#›</a:t>
            </a:fld>
            <a:endParaRPr lang="en-US"/>
          </a:p>
        </p:txBody>
      </p:sp>
      <p:pic>
        <p:nvPicPr>
          <p:cNvPr id="1031" name="Picture 7" descr="consumer_blue_wa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4"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2pPr>
      <a:lvl3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3pPr>
      <a:lvl4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4pPr>
      <a:lvl5pPr algn="ctr" rtl="0" eaLnBrk="0" fontAlgn="base" hangingPunct="0">
        <a:spcBef>
          <a:spcPct val="0"/>
        </a:spcBef>
        <a:spcAft>
          <a:spcPct val="0"/>
        </a:spcAft>
        <a:defRPr sz="4400">
          <a:solidFill>
            <a:schemeClr val="tx2"/>
          </a:solidFill>
          <a:latin typeface="Arial" pitchFamily="-65" charset="0"/>
          <a:ea typeface="ＭＳ Ｐゴシック" charset="0"/>
          <a:cs typeface="Arial" pitchFamily="-65" charset="0"/>
        </a:defRPr>
      </a:lvl5pPr>
      <a:lvl6pPr marL="4572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49.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30" Type="http://schemas.openxmlformats.org/officeDocument/2006/relationships/image" Target="../media/image63.png"/><Relationship Id="rId31" Type="http://schemas.openxmlformats.org/officeDocument/2006/relationships/image" Target="../media/image64.png"/><Relationship Id="rId32" Type="http://schemas.openxmlformats.org/officeDocument/2006/relationships/image" Target="../media/image65.png"/><Relationship Id="rId33" Type="http://schemas.openxmlformats.org/officeDocument/2006/relationships/image" Target="../media/image66.png"/><Relationship Id="rId34" Type="http://schemas.openxmlformats.org/officeDocument/2006/relationships/image" Target="../media/image67.png"/><Relationship Id="rId35" Type="http://schemas.openxmlformats.org/officeDocument/2006/relationships/image" Target="../media/image68.png"/><Relationship Id="rId36" Type="http://schemas.openxmlformats.org/officeDocument/2006/relationships/image" Target="../media/image69.png"/><Relationship Id="rId37" Type="http://schemas.openxmlformats.org/officeDocument/2006/relationships/image" Target="../media/image70.png"/><Relationship Id="rId38" Type="http://schemas.openxmlformats.org/officeDocument/2006/relationships/image" Target="../media/image71.png"/><Relationship Id="rId39" Type="http://schemas.openxmlformats.org/officeDocument/2006/relationships/image" Target="../media/image72.png"/><Relationship Id="rId50" Type="http://schemas.openxmlformats.org/officeDocument/2006/relationships/image" Target="../media/image83.png"/><Relationship Id="rId51" Type="http://schemas.openxmlformats.org/officeDocument/2006/relationships/image" Target="../media/image84.png"/><Relationship Id="rId52" Type="http://schemas.openxmlformats.org/officeDocument/2006/relationships/image" Target="../media/image85.png"/><Relationship Id="rId53" Type="http://schemas.openxmlformats.org/officeDocument/2006/relationships/image" Target="../media/image86.png"/><Relationship Id="rId54" Type="http://schemas.openxmlformats.org/officeDocument/2006/relationships/image" Target="../media/image87.png"/><Relationship Id="rId55" Type="http://schemas.openxmlformats.org/officeDocument/2006/relationships/image" Target="../media/image88.png"/><Relationship Id="rId56" Type="http://schemas.openxmlformats.org/officeDocument/2006/relationships/image" Target="../media/image89.png"/><Relationship Id="rId57" Type="http://schemas.openxmlformats.org/officeDocument/2006/relationships/image" Target="../media/image90.png"/><Relationship Id="rId58" Type="http://schemas.openxmlformats.org/officeDocument/2006/relationships/image" Target="../media/image91.png"/><Relationship Id="rId59" Type="http://schemas.openxmlformats.org/officeDocument/2006/relationships/image" Target="../media/image92.png"/><Relationship Id="rId70" Type="http://schemas.openxmlformats.org/officeDocument/2006/relationships/image" Target="../media/image103.png"/><Relationship Id="rId71" Type="http://schemas.openxmlformats.org/officeDocument/2006/relationships/image" Target="../media/image104.png"/><Relationship Id="rId72" Type="http://schemas.openxmlformats.org/officeDocument/2006/relationships/image" Target="../media/image105.png"/><Relationship Id="rId73" Type="http://schemas.openxmlformats.org/officeDocument/2006/relationships/image" Target="../media/image106.png"/><Relationship Id="rId74" Type="http://schemas.openxmlformats.org/officeDocument/2006/relationships/image" Target="../media/image107.png"/><Relationship Id="rId75" Type="http://schemas.openxmlformats.org/officeDocument/2006/relationships/image" Target="../media/image108.png"/><Relationship Id="rId76" Type="http://schemas.openxmlformats.org/officeDocument/2006/relationships/image" Target="../media/image109.png"/><Relationship Id="rId77" Type="http://schemas.openxmlformats.org/officeDocument/2006/relationships/image" Target="../media/image110.png"/><Relationship Id="rId78" Type="http://schemas.openxmlformats.org/officeDocument/2006/relationships/image" Target="../media/image111.png"/><Relationship Id="rId79" Type="http://schemas.openxmlformats.org/officeDocument/2006/relationships/image" Target="../media/image112.png"/><Relationship Id="rId90" Type="http://schemas.openxmlformats.org/officeDocument/2006/relationships/image" Target="../media/image4.png"/><Relationship Id="rId91" Type="http://schemas.openxmlformats.org/officeDocument/2006/relationships/image" Target="../media/image122.png"/><Relationship Id="rId20" Type="http://schemas.openxmlformats.org/officeDocument/2006/relationships/image" Target="../media/image53.png"/><Relationship Id="rId21" Type="http://schemas.openxmlformats.org/officeDocument/2006/relationships/image" Target="../media/image54.png"/><Relationship Id="rId22" Type="http://schemas.openxmlformats.org/officeDocument/2006/relationships/image" Target="../media/image55.png"/><Relationship Id="rId23" Type="http://schemas.openxmlformats.org/officeDocument/2006/relationships/image" Target="../media/image56.png"/><Relationship Id="rId24" Type="http://schemas.openxmlformats.org/officeDocument/2006/relationships/image" Target="../media/image57.png"/><Relationship Id="rId25" Type="http://schemas.openxmlformats.org/officeDocument/2006/relationships/image" Target="../media/image58.png"/><Relationship Id="rId26" Type="http://schemas.openxmlformats.org/officeDocument/2006/relationships/image" Target="../media/image59.png"/><Relationship Id="rId27" Type="http://schemas.openxmlformats.org/officeDocument/2006/relationships/image" Target="../media/image60.png"/><Relationship Id="rId28" Type="http://schemas.openxmlformats.org/officeDocument/2006/relationships/image" Target="../media/image61.png"/><Relationship Id="rId29" Type="http://schemas.openxmlformats.org/officeDocument/2006/relationships/image" Target="../media/image62.png"/><Relationship Id="rId40" Type="http://schemas.openxmlformats.org/officeDocument/2006/relationships/image" Target="../media/image73.png"/><Relationship Id="rId41" Type="http://schemas.openxmlformats.org/officeDocument/2006/relationships/image" Target="../media/image74.png"/><Relationship Id="rId42" Type="http://schemas.openxmlformats.org/officeDocument/2006/relationships/image" Target="../media/image75.png"/><Relationship Id="rId43" Type="http://schemas.openxmlformats.org/officeDocument/2006/relationships/image" Target="../media/image76.png"/><Relationship Id="rId44" Type="http://schemas.openxmlformats.org/officeDocument/2006/relationships/image" Target="../media/image77.png"/><Relationship Id="rId45" Type="http://schemas.openxmlformats.org/officeDocument/2006/relationships/image" Target="../media/image78.png"/><Relationship Id="rId46" Type="http://schemas.openxmlformats.org/officeDocument/2006/relationships/image" Target="../media/image79.png"/><Relationship Id="rId47" Type="http://schemas.openxmlformats.org/officeDocument/2006/relationships/image" Target="../media/image80.png"/><Relationship Id="rId48" Type="http://schemas.openxmlformats.org/officeDocument/2006/relationships/image" Target="../media/image81.png"/><Relationship Id="rId49" Type="http://schemas.openxmlformats.org/officeDocument/2006/relationships/image" Target="../media/image82.png"/><Relationship Id="rId60" Type="http://schemas.openxmlformats.org/officeDocument/2006/relationships/image" Target="../media/image93.png"/><Relationship Id="rId61" Type="http://schemas.openxmlformats.org/officeDocument/2006/relationships/image" Target="../media/image94.png"/><Relationship Id="rId62" Type="http://schemas.openxmlformats.org/officeDocument/2006/relationships/image" Target="../media/image95.png"/><Relationship Id="rId63" Type="http://schemas.openxmlformats.org/officeDocument/2006/relationships/image" Target="../media/image96.png"/><Relationship Id="rId64" Type="http://schemas.openxmlformats.org/officeDocument/2006/relationships/image" Target="../media/image97.png"/><Relationship Id="rId65" Type="http://schemas.openxmlformats.org/officeDocument/2006/relationships/image" Target="../media/image98.png"/><Relationship Id="rId66" Type="http://schemas.openxmlformats.org/officeDocument/2006/relationships/image" Target="../media/image99.png"/><Relationship Id="rId67" Type="http://schemas.openxmlformats.org/officeDocument/2006/relationships/image" Target="../media/image100.png"/><Relationship Id="rId68" Type="http://schemas.openxmlformats.org/officeDocument/2006/relationships/image" Target="../media/image101.png"/><Relationship Id="rId69" Type="http://schemas.openxmlformats.org/officeDocument/2006/relationships/image" Target="../media/image102.png"/><Relationship Id="rId80" Type="http://schemas.openxmlformats.org/officeDocument/2006/relationships/image" Target="../media/image113.png"/><Relationship Id="rId81" Type="http://schemas.openxmlformats.org/officeDocument/2006/relationships/image" Target="../media/image114.png"/><Relationship Id="rId82" Type="http://schemas.openxmlformats.org/officeDocument/2006/relationships/image" Target="../media/image115.png"/><Relationship Id="rId83" Type="http://schemas.openxmlformats.org/officeDocument/2006/relationships/image" Target="../media/image116.png"/><Relationship Id="rId84" Type="http://schemas.openxmlformats.org/officeDocument/2006/relationships/image" Target="../media/image117.png"/><Relationship Id="rId85" Type="http://schemas.openxmlformats.org/officeDocument/2006/relationships/image" Target="../media/image118.png"/><Relationship Id="rId86" Type="http://schemas.openxmlformats.org/officeDocument/2006/relationships/image" Target="../media/image119.png"/><Relationship Id="rId87" Type="http://schemas.openxmlformats.org/officeDocument/2006/relationships/image" Target="../media/image120.png"/><Relationship Id="rId88" Type="http://schemas.openxmlformats.org/officeDocument/2006/relationships/image" Target="../media/image121.png"/><Relationship Id="rId8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4.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5.emf"/><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6.jpeg"/><Relationship Id="rId3" Type="http://schemas.openxmlformats.org/officeDocument/2006/relationships/image" Target="../media/image1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30.png"/><Relationship Id="rId6" Type="http://schemas.openxmlformats.org/officeDocument/2006/relationships/image" Target="../media/image131.png"/><Relationship Id="rId7" Type="http://schemas.openxmlformats.org/officeDocument/2006/relationships/image" Target="../media/image132.png"/><Relationship Id="rId8" Type="http://schemas.openxmlformats.org/officeDocument/2006/relationships/image" Target="../media/image133.png"/><Relationship Id="rId9" Type="http://schemas.openxmlformats.org/officeDocument/2006/relationships/image" Target="../media/image134.png"/><Relationship Id="rId1" Type="http://schemas.openxmlformats.org/officeDocument/2006/relationships/slideLayout" Target="../slideLayouts/slideLayout1.xml"/><Relationship Id="rId2" Type="http://schemas.openxmlformats.org/officeDocument/2006/relationships/image" Target="../media/image1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FF9A34E4-44E2-2C4A-9551-75C538B0DBFF}" type="slidenum">
              <a:rPr lang="en-US" sz="1400"/>
              <a:pPr algn="r" eaLnBrk="1" hangingPunct="1"/>
              <a:t>1</a:t>
            </a:fld>
            <a:endParaRPr lang="en-US" sz="1400"/>
          </a:p>
        </p:txBody>
      </p:sp>
      <p:pic>
        <p:nvPicPr>
          <p:cNvPr id="194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52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5"/>
          <p:cNvSpPr txBox="1">
            <a:spLocks noChangeArrowheads="1"/>
          </p:cNvSpPr>
          <p:nvPr/>
        </p:nvSpPr>
        <p:spPr bwMode="auto">
          <a:xfrm>
            <a:off x="1438056" y="2537635"/>
            <a:ext cx="7391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a:defRPr sz="2000">
                <a:solidFill>
                  <a:schemeClr val="tx1"/>
                </a:solidFill>
                <a:latin typeface="Arial" charset="0"/>
                <a:ea typeface="Arial" charset="0"/>
                <a:cs typeface="Arial" charset="0"/>
              </a:defRPr>
            </a:lvl6pPr>
            <a:lvl7pPr>
              <a:defRPr sz="2000">
                <a:solidFill>
                  <a:schemeClr val="tx1"/>
                </a:solidFill>
                <a:latin typeface="Arial" charset="0"/>
                <a:ea typeface="Arial" charset="0"/>
                <a:cs typeface="Arial" charset="0"/>
              </a:defRPr>
            </a:lvl7pPr>
            <a:lvl8pPr>
              <a:defRPr sz="2000">
                <a:solidFill>
                  <a:schemeClr val="tx1"/>
                </a:solidFill>
                <a:latin typeface="Arial" charset="0"/>
                <a:ea typeface="Arial" charset="0"/>
                <a:cs typeface="Arial" charset="0"/>
              </a:defRPr>
            </a:lvl8pPr>
            <a:lvl9pPr>
              <a:defRPr sz="2000">
                <a:solidFill>
                  <a:schemeClr val="tx1"/>
                </a:solidFill>
                <a:latin typeface="Arial" charset="0"/>
                <a:ea typeface="Arial" charset="0"/>
                <a:cs typeface="Arial" charset="0"/>
              </a:defRPr>
            </a:lvl9pPr>
          </a:lstStyle>
          <a:p>
            <a:pPr algn="ctr">
              <a:defRPr/>
            </a:pPr>
            <a:r>
              <a:rPr lang="en-US" sz="2400" b="1" dirty="0" smtClean="0">
                <a:solidFill>
                  <a:srgbClr val="C00000"/>
                </a:solidFill>
              </a:rPr>
              <a:t>Enhanced Foodborne Outbreak Response: Augmenting FDA’s </a:t>
            </a:r>
            <a:r>
              <a:rPr lang="en-US" sz="2400" b="1" dirty="0" smtClean="0">
                <a:solidFill>
                  <a:srgbClr val="C00000"/>
                </a:solidFill>
                <a:effectLst>
                  <a:outerShdw blurRad="38100" dist="38100" dir="2700000" algn="tl">
                    <a:srgbClr val="DDDDDD"/>
                  </a:outerShdw>
                </a:effectLst>
              </a:rPr>
              <a:t>Contamination </a:t>
            </a:r>
            <a:r>
              <a:rPr lang="en-US" sz="2400" b="1" dirty="0" err="1" smtClean="0">
                <a:solidFill>
                  <a:srgbClr val="C00000"/>
                </a:solidFill>
                <a:effectLst>
                  <a:outerShdw blurRad="38100" dist="38100" dir="2700000" algn="tl">
                    <a:srgbClr val="DDDDDD"/>
                  </a:outerShdw>
                </a:effectLst>
              </a:rPr>
              <a:t>Traceback</a:t>
            </a:r>
            <a:r>
              <a:rPr lang="en-US" sz="2400" b="1" dirty="0" smtClean="0">
                <a:solidFill>
                  <a:srgbClr val="C00000"/>
                </a:solidFill>
                <a:effectLst>
                  <a:outerShdw blurRad="38100" dist="38100" dir="2700000" algn="tl">
                    <a:srgbClr val="DDDDDD"/>
                  </a:outerShdw>
                </a:effectLst>
              </a:rPr>
              <a:t> Efforts with WGS </a:t>
            </a:r>
            <a:endParaRPr lang="en-US" sz="2400" b="1" dirty="0">
              <a:solidFill>
                <a:srgbClr val="C00000"/>
              </a:solidFill>
              <a:effectLst>
                <a:outerShdw blurRad="38100" dist="38100" dir="2700000" algn="tl">
                  <a:srgbClr val="DDDDDD"/>
                </a:outerShdw>
              </a:effectLst>
            </a:endParaRPr>
          </a:p>
        </p:txBody>
      </p:sp>
      <p:pic>
        <p:nvPicPr>
          <p:cNvPr id="19460"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1663" y="4899025"/>
            <a:ext cx="627062" cy="644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8975" y="5613400"/>
            <a:ext cx="787400" cy="569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0225" y="5957888"/>
            <a:ext cx="773113" cy="511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4825" y="5961063"/>
            <a:ext cx="496888" cy="717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65438" y="5832475"/>
            <a:ext cx="788987" cy="528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525" y="5222875"/>
            <a:ext cx="631825" cy="68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9688" y="3728828"/>
            <a:ext cx="568801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9469"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6950" y="3636753"/>
            <a:ext cx="1544638" cy="154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0" name="Rectangle 16"/>
          <p:cNvSpPr>
            <a:spLocks noChangeArrowheads="1"/>
          </p:cNvSpPr>
          <p:nvPr/>
        </p:nvSpPr>
        <p:spPr bwMode="auto">
          <a:xfrm>
            <a:off x="5372153" y="942582"/>
            <a:ext cx="18669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900" b="1" dirty="0"/>
              <a:t>International Workshop on Emerging Approaches for Typing, Detection, and Characterization of </a:t>
            </a:r>
            <a:r>
              <a:rPr lang="en-US" sz="900" b="1" i="1" dirty="0"/>
              <a:t>Escherichia coli </a:t>
            </a:r>
          </a:p>
        </p:txBody>
      </p:sp>
      <p:sp>
        <p:nvSpPr>
          <p:cNvPr id="4" name="AutoShape 4" descr="data:image/jpeg;base64,/9j/4AAQSkZJRgABAQAAAQABAAD/2wCEAAkGBxQTEhUUExQWFhUUGRwYGBcXFxwcHBocHBgXFxwYGBUdHCggHBolHhcVIjEhJSkrLi4uHCAzODMsNygtLiwBCgoKDg0OGhAQGzQkICQsLC8sKy8sLCw0NywsLCwwLyswMjIsMi4tNywsMi8uLDAsLyw0LTEsLSwsLDQsNCwsLP/AABEIAMAAwAMBIgACEQEDEQH/xAAcAAABBAMBAAAAAAAAAAAAAAADAgQFCAAGBwH/xABREAACAQMCAgcDBwUKDAcBAAABAgMABBESIQUxBgcTIkFRYTJxgRQjUmKRobEVQpKywQgzNVVyc4KD0dIWFyRTVJOUorPC1OE0Q2N00/DxJf/EABcBAQEBAQAAAAAAAAAAAAAAAAABAgP/xAApEQACAQIEBAcBAQAAAAAAAAAAAQIRMQMSIVGBwdHwIjJBYZGh4XET/9oADAMBAAIRAxEAPwDh4FKAr1RRAtAeAV6FoirRFhNACAoqLtWaKNAu9AChXf30Vk8fOvAlHx9/3UAALRYk8aVo3xRohjagEPFQgtHQnwpcWOW+aAbyry2oeKfzR0LsvdQDTTXoFOnhxQtNACVM15JHTgJSXXb7qAaMtDcUdhQitAAZaSRR2Wh4oAJFIIo5FDIoAirRFWsVKWKAUq0TFeCjKlAIUZoiR716seKNH60Alhv7s0po9gfhRJV3pzw6yklYRxozs3JVBJPuAqNpXNQhKbpFVG5UEee2/wDbSniwdhkV03o/1QzSYa5kEI+io1P7uelf96ug8M6v7C3GeyDkfnSnV8cHuj7KlW7I6/5wj5pcFr92+KlcYoGY4AyT4Dcn3Ab1LW/Ry7Ps20x/qn/u1Y48TtYQArIoOnAjXI7xIT2ARuQQPOvH6QR6o0CyM0quyKE3IjYK+c4wQWXY+dKS3GbCVov5/Ct0/Ri9Xc204/qn/u1Gy2roSHBBHg2x+w4NWw+WqIhK2VXAOGBDDPIFeerJxjnml4SVASupWGcOv4qwyPiKUluM2E7xfz+FSWTz28s0qOMVZPivQGwnzqgVCfGPuH7tvurQOOdT8keXtJRJ9Vxpb4Ed1vHwWlWrof5wl5ZcHp92+aHKniIHLbxpKj7DUlxCxkgcpMjI45hhg+/Hl6jamZG/PeqmnY5ThKDpJDGVPGmzipSWPPxpk0fhVMjbFJK0dk3rzRQDZlobrTkrQmoAiUVI68jj299ONP3UAiSPlyPupcVeoM7UsJ5UAuNf/wAoqrypEWx9a6b1b9APlRFzcLiD81f86f2IPv8AdzjdDph4ebV6JXffqRXQzoBNfntG+bg/zhGS2OYQePv5D15V2Wy4bZ8LgZwFiRRl5G9o4+k3M+6n9zdBB2UKgyBe4oU6FODoDlR3VOKh4fmrlo7xg4uFPZStsrDAEluyewCNmXxYFvFSTFH1ZZ4tVljotuu/dBxxbiU4ZVVVhjd+yEzd5gxXKHstl0lsLktnO2PGhCdYb2aOeQdncRLJH2jd3KErKgDHGBqibH1j5V5b8KdrSW0mJSJMpFPqGvswQUbfOHTAAY5yVDY8KctepMqiKL5VpOVdwojz4MJGGDz5oDWqnNRbsMLiMtw9eyRpGjZOzC4BkWGYGPBPgVXmTjfPjRekNg8txbSCOVkSKZX0OEYdr2WB7Q+gc7+VSYt7pjl5o4x9GKPUR/WOcH9AUocKbxuJz/SUfgoqVLlW4y4nbtJBDC0Zyzx6lPeASN1Y62Hd9lR8TtmgpwK51H/KWUMe8VOTsJcMAwIBPaJkDYdkvPJqT/JR8Licf0lP4qaSba5X2J0cfRlj3PudCMe/SaVGVbjHpVdkPBEhkDMzSuYz3lijHfPkcs8a4+sccqJw/jByYwsk7qA7kKq6A/eRHJIBk08wPTOMjPvyhY5O2nt+ykxpMyd9Svk0igNpH1lAFZbRPE0sluqTpct2oIkC4bQqbtggoQoOoZI5YNWpHFoNf8Otr+HEqB13AyMMjA4IB5qwIwfdXFunXVvLZ5lhJlgG5bHeQfXA8PrDbzArqPRm2uC08Zm0iKQ62RRmSaQCVyA4OmJA6Ko3J3ydqnOEcQEqMHKlkkeEkcnKbHA93MeBBFZcfVHSGK0sstVt027qVaiOcg8687Cup9ZvV4Ig11aL82N5Ix+Z9ZfqeY8OY25cv14yKqYxMPL4o6p90Y3lt/KgP7vef+1P25U0ZqpyG5Sm7LTthp93nSHXNAIhoxWgoado32UB7GKIleIu+1PbKzeWRI0XLuwVR5knAHpUboqmoRc5KK9TaurToh8un1SDEEWC/wBYnOEB9cZPkPeK7pxLiEMCdmZ4bdiuE7RlAAGwIQsMgeVI6M8FWztkgTfSMseWpj7TfE1BXs2hib1Ehkz83dKNcTauUUmQCMYVdLYDYBUgnAkV6s3izT8MbK3Xj+AVuYJ3Ze3MkhAMkFtOhWcLhe0GG1AYxqXUPDORuZmPTDFDG6GWYFmii1amG5xlz4IrAFzy8zkZWsvZxoxt4luZO6kaHx57yaAQoG5ONvU4y/4bw/s8sx1yvjtJMY1YzgAZOlBk4XO2TzJJNMJJKrG6cJMhDXREhByIx+9JvkYU+2R9JveAvKpWsrKtCOTZlZWVlCGVlZWUBlRk/CtJL25ETk5IxmNz9dB4n6QwffyqTrKFTasQUSrM7A9pbz4HaIj41gbBlbGGXw1gAjIBxsKhbCyhCM92yQR22oJB2mOx5/PySZBeZvaD+GdiSSTtnELESgblXXdHHtIeWR+0ciKaWeiZsTxRm4gxnKg4BzpkjJGQraTjyII8KhWk1VBOj1y8ttE8qkM65IZdLEeBZPzWIwSPAmuKda/Q35HIJoV+YkJ2A2RuZT3HmvuI8q6rc8Vllkt+zZokmhkkUBVZzImgiN1PIaS2VGDkEEjAqW4jw4XdsYp109qg1AHOhsZ2bxKnx9KklsbwpqLpKzv14fhVMSV6CDTrjnCntriSBxhkYj028R6EYI94pjiqnVVMzg4ScWGaPA501Me1OUfbehXBwCPjVMDdVpwBSYxSlPlyoA0QrqHUjwbtJ5Llh3YRpXP02z+C/rCuZLvt51Y3qz4aIOHQ52MgMrf0txn3LisvVpHfD8MJS4Ljf604jvi1/L8oVY0d0hXXKqMFcl8hNKts6ALJkZG5XGcEU+sOKw3KvpJIjI1h1KlGGHCsrAYYDS2D5g+IqDPF3LH5E8l0SSd0BgGSdhcd0ADGO6Xx9HemnWhxCWLhkwUKk0sZL6WJAUAdoQ2ATsQoOB7Qqs5RVXQj+F9Z3D3ndtcskzEoiRwSOVRTyUBebY1HH1R+aK365v1SEzFZCoUNpVGZ8HGwjA1Ft+WM1X79zn/CEv8AMH9dasZVRJOrNMtes2xkl7FBcNKOcYtpSy/yl05A3HOhcS61LC3bRP8AKIm8BJbyKSOWQCoyPWl8FQfly/ON/k9v95k/sFaN198Je5nTQd7a1eYjHNe1CnHuG/woQ630d47DewLPbsWjYkAkEHIOCCDuKc8Tv47eKSaVtMcSlmPkAM8q4Z+5y6QaJp7NjtKBLH6Mow/2rp/QrdeuOd5olsIm0mWOS4lb6MUC6sYz+c+kfA0A8s+tzh0rBImnkc8lS3kZj7lAzW8QS6lVgCAwBwwIIyM7qdwfSq09QB//AKy+sMn/AC1ZqgMrKysoDKjeMW7d2aMZlhyQBzdDjXH8cAj6wFSVZQqdHU1q9iAzeWxtlDxa9bRjU/5+0mtcBlyTnO4Bpz0Yup5laWUjsnwYR2ZRyuMl3BJxqyMLjIAyeeAKWxVxcWrIrgYmiVxlTqYuoI8hKh+BFMLyG+cntJDkRiVI7ePCdopyI5JXJL5Onlo5NnG1RFkqM0/r14HvFdqOfzb+8ZKH4jUPgtchVgdj9tWf6acP+U2EyAZJTWvj3l7w5c9xVYVjG/OotG0dZ+LDjLbR8ufwDkIHKhSPmnU0Q8zTORPKtHALEKV2RyDv7qQrHA3p1DnnQB4oDkKPaOwHmTsPvNWiv4SlsUijEpCBFjJ0hhgLpLb6RjxwceR5VW7oyuq9tl8DLH/xFqxvSQjse+xWIsolYEjEee9lhuF5AnwBNZXmZ3lphRXu+RDjUGRBbXFtqZRmKRDENxkYD4UYBGyjnUZ1nAtZ8RbwjgSNfQs3aP8AaDD+jUrwyKyhnjjsTGGfJkjgYFSmPbdVJAOrThuZzjzo93wlbu3voGOBO7pq8u4ig/DAqs5Rszi/7nP+EJf5g/rrVjKrP0Whu+AcQEt3bydiQUd0BZNJI76vjBwQNjg12eDrN4dIAYpmlYjIjjid5D/Vhc1TIng38OX/AP7e2/GSvJIlk43IjjUvyDSwPiGmwR8RRuillMst3f3Sdk1xo0xe00cMStp1aebnUxIGcYArU7TphCvGJ7oxXPYPbJEsnyaX2lfUe7pzj1xQHHb+CXg/FCFyWtZdSE7a0zkZOPzkODjzNdt4K/yyDinEyCFnhkhtwRuIYkfvf02JOPqioXrw6HyXj2l1aRs7S4ifCnI1YMbMMZCjLgk8tq3XpDeQcO4eLQLKxNu8UaxxO+ohNOSVBC5LZ39aA4p1Cvjiyescg+4VZ+qsdWazWPEIp57e4WJdQZhBIcAqRnAXJ3xVoLG7WWNZEzpcZGpSpwfNSAR8aAPWVlZQGVlZWUBGcRGme3k8y8R9zqH/AFol+2oWbh0skjqZbkgTboJOzURMCcq6hS3PkGJ28KmuPthIz5TRffIq/tod5Z3TSMY7lY48DC9iHbONzqLAActsHx3qGnZBOjsYWAIMaUZ1A1BsKGOASCdwMDGc7b1WPitp2NzLF/m3ZPeFYrn7AKsz0ft2j7ZXJY9qTqIVS2VTfSuw3yPXGar31iqE4pcj65P2hT+2o7o6w1w5r+P7pzNflOKaE07l86byr41o4AIbjHMU9ikz8aZiGsU6aA2Xoq+i9tz5TR/8RastxaKZkxbuiSah3nUuuPHKBlJ29RVVLW6KsrA7qcqfUd4fYRVq7y5fsDJAgkcpqjRm0hiRkAtg4FZXmZ3lrhRfu+RDWnCLyLLJPanxMaWnZhz5FxMSM/SwceR5VKcG5zjymb71Rv21pHVldcaknn/KACRK3J07xZt9MTKcaAMbnPgOecbraHTdTJ4SKkq+p3jcfDRH+kKrOUbMlKysrKpkjOk3EGt7SedAC0UbOA3IkDO+PCuQ8M60uMXCdpDw9JEJI1Kr4yOYzqrqXT3+Drv+Zf8AVNVjv4g1jw1SdIaS4BbyBkiGfhQHVv8AD/j38WL+i/8Aerz/ABgce/ixf0X/AL1a1/insf47t/8AVr/1FOf8TNtkD8sRZK6wOxXJXGrVjt+WATmgJs9YXHRv+SwceASQn4ANk/CpTor1zQyy/J76E2kucamPcz5PqAaM+/I9RWr2PUXHMuuHiiSKDjUkAIyPDInPpWucZ4JPHcjhnEG7R2H+S3BOSCchBrPeaNiNGk+ycYxQFnq5bxDrRduIyWlssHYw57W5lLaU07Mx0kDSGIX31pnAutZ4ODSW7MflkREMJPMIQcOfVMEfo1qLcKlWOPh8CF7q5xLOo5gBS8UPphe+c82ZfoigO3dAesWW7vJ7K8hSCeL2VUnvFSQ43/okY5jNdFqqg4lLLFDxCE4vOHlEn82TlFKR44wY3/o+dWW6LccS9tYrmPlIuSM50tyZc+hyKAV0gXKIPOaL7pFb9lA4pw+6d2aG5ESkDCGMNy598+yTyzg454PKj8SOqa3j+s0p/koun9aRK0/rUuuLx9l+TgGR2AbQmZFbIIyWOnQfPAxvnzqGn5Ubd0es1ijYCN0dmJkMja2d8AazJ+cMAAHbYAYGMVXbrOlB4pcHw7T8Ao/ZVj+BzzPAjXMYimI76K2oA+h9fLwqrvHrnt7qWXwkdm+DMzD7iKjujpDTDm/4vuvIZdrtih6qXjGN/GkTIRz5/wD3xrRxBQtRmOaaoacK1AJ1Fd/j9lWe6t+Jdvw6Bs5KL2Z96d38AKrQybb+NdT6h+N6ZJbVjs41p/KUYOPeuP0Ky9Gmd8PxQlHiuF/rXgdNm6UJGrNNDNGFUudSg7A6TgBiWOcDA33XzFH4nIB2NzgqEOG1DBCSYB1A8sERsf5NNeI2qC6SWYmUgH5NEEzpbA7RgcYJPdwWOwB9aNwe8e4NysyIIlfslXOrPcGtWOADu2Ns76hk4zWmcYujJusqM4PMVzA5JeIDBPN4zsj58Ttg+oPmKk6BqjIDp7/B13/Mv+qargbm3Th1l29u05L3GnTMY8d+POwRs52qx/T3+Drv+Zf9U1Wo/wDheFfz03/FhoQTqtf4quP9pf8A+GtousflKHSpQfk3ZSclR8mk2LYGffgVY6q/dZvEo4OPu8xYIbbsyVXURridAdORnGeWaA3P9z5twsnw7Z/wWtR6y+KR8Q41ZQWzhuwYB5FIwMOJHIbkQiqT9tc4/J/D/wDTZ/8AYx/1FTfAIGuC1pwiCQmUaJrmbGvQeanTlYYzg5ALFsc/CgGFh2T3N1fyKDBDI0ixtykkkdmhiI8RsWI+iprrvUV0YcJJxK5y010ToLc9BOWcnzdvuA860PhfRxL6+h4Zbtm0syWnlH/mPlRLIP5RVUXyAFPOsBo04hcIOKy2wUqBCkcxWMBFAVdLBcYxyoB/1ocH/JfEVvkj12t5qSeLGAdQ+cQ+A1jLD6yk+FOOqniv5O4g/D3fVbXeJbWQ8jqGUPoXXAI8GXHv0G6EEi6ZOMzOp/NaGdht6F8VsXRrgkF+kFnDdtLNbyiSKVYXjMURYGVWYnGAQGTxDZHI0KlV0O98OHaTTTcwMQp7kJ1ke9yR/QFRs3SgW7rDcNG8jchbku+5HtW4BcAZA1DPmccqXxuINCbSKCSVQoEgSXs8KRspkzksRvgfEjIyjonDoRBAiRw5KvG0SxyxMo9hgh0Mc+OPXLZqIsnVjzpnxL5PZTy5wQhC/wApu6v3kVVtDnJ8+Xu8PursXXxx7SkVqp5/OP8Agg/Wb4CuPLyFRats6z8OHGO+vJc/kTIc1ly2VB9MH4VjmmznnWjgBhanKtTVKKpxQD2M7U84XftbzJNGcMjBlJ5ZB8fTwPoTUYj+uKLq+NRqqoahNwkpItXwXi63VslxEASy5Ck8nwQUJxtg5GcVrEUDwxJbaxcXg+cEcXcRJGYs08zbkDWWOW58gp3rnHVR0z+RymGY/MSkZOdkbkH93IN6YPhXb7mwfUZbd0jeQDXqj1o+PZYhXU6gNs6uXMHAxIv0ZvFgk80bO3Th+gGVphkaUurc48dOSASvn2bjSfMbHmtP+H3wlU7FXXZ0PNG54P7DyIppwqx+TJJJNNrdz2ksrYRdgBsucIigbDJ9STvSQEuczW76ZEJQSaTg4O6OhxrTOfLG+CKphNNUZKTwq6lXUMrDBUjII8iDzFR/+DtphR8mgwhJUdkvdJIJI223A+yvbbiveEc69lK2wBOUc/8ApvgauWdJw3pUnVI01cyo+84HbStrlt4nc7anjVjty3IqQrKEIj/Bey/0S3/1Sf2VIW1lHGuiONET6KqAPsFHrKAZ8P4TBBnsYY4tWAdCKucZxnA3xk/bQbno/ayMXe3hdm3LNGpJ8NyRvUlUfecVCsY4l7WYD2FOAueRkfcIPfv5A0Kk3YYX/BLCJdTWkBycKqwoWZjyVRjcn+08hQbCxjs0aXsoknnwAkYCrkZ0R6gvsrk6nx5nHIU7VFjcPM6SXTgiNNQXYYLJAjHly1NzOBnkAIy0t3ug06yGK8iJXSQSsRwpaB0yO0iYgNrGkkaSMYFQ02kqIFbcUue1bs1iMxVO3tZ3MRVh3O1hlVXDRtgD2TyG4ORU2ZhawSz3DLneSQrnGcABVzudgoB8fTOKyxhFyIZ7i3Ec0RYorEOUJGhir45EZwdiRgkA7DkPW901FxJ8lgb5qM5ZgfbYbZ9VXw8zk+Ao3Q1hQUnV2V+/c0XpJxV7y5kmfm7E4zkD6o9AAB8KjhsPSiwKMY50N6JUVDM5ucnJiHIptJRJn2GPCgOapgQpoitTZTRkNAOYz4Yo4bNMw1GU0A5PnyI35/hXVOqzrGEYW1u2wg2jkJ9j6rfU8j4cjty5NrrJGxgjnUaOuHiZfDLVPuqLVcU4Uj6ptLysAGRA+wZckPHk6Vf1qDSWSO1t7VXb5VKvaTOg70e4kmlKeep9Kg8yw2IBrmXQDrOktMQzgyQchv3kH1CeY+qfgfCu3cHvra5/yiBkc40lh7QHPS/jz8D61E/QTwnFZlqt+u3dCKj4wHHY3MDSJK7pHqjyZI0RWMjwEAhckry8FOBqFPbWAlQ1pcgoQCFf51MEZGDqDr9p91eLwd3uJZZWxlVjhMbEFEyzMN+TMdOfAhV8qj+jVrALiaRNASAJawjIygXJbfnlnkxvz0DnmrQwpNEwt/Ov75bE+sMiuP8Ae0N91etxtB7Uc4/qXP4A1CXvFZkW7lEh0rOkMQKhgMmNXbAGo9522z+bTr8rzYQq8MgknESt2TrgaTnUpc5YMpHhn0xQVWxIrxtDySc/1Mg/FRWHiEzfvds3vldUX7tTf7tDseJv8oa2mVdYjEqOmdLpqKHundWU42yc6hvzAjpeNSwvOLnHydWKieMFTCNKsO2BJ7vez2g2HiBzoKx2JFrKVwTPNhcZ0QgoMer5Lt7xp91R0/FhHGotYhHCWVTOUwqdpycR7F+9gEkjBOTnBFM7KbsGt7p2LJJD2Fw/eYCRD3ZBjOlWYSg42OU8qmrO2E0E8ZXMUpcKJEOCrjfKEg6dRfbbI8qUDk2a/wAdsJYZFy6Ms8kbiSSNn0TR5IiJVgwjfmhGdJDDB1itgsuGM8y3M6LFMqmMiGVmWRcgqXJRC2k6tIIONbedEMkdnbobmfUIgB2sunUTjGdgO8fQZrj/AE+60nuNUFqCkRyGbkzjlv8ARX05nxxyqOVDcMJyWZ6Lfu5N9aPWMFDWtowJbKySKfgUQj72+A9OO20feJO+axIyd/GiTctvLcYol6sYmImssdEu6vvQ81jHlQZG+2vJG2oDNgVo5CHO9Bc0t28aCxoASmiqabqaWGoBypoitTZDRkNAHRqKmDzpsppYagDlQakeF8WmtXDwSMjDxBxt5HwI9CCKi423ouc1Gk7m4TlB1izrvR7ro5LdxZ+vHsfih2PvBHurfbDpFw67dHWSEyr7BkAWRc7d0sARn0qsvZZ5UtY9I2Pw/wC1SjVmdM+HLzRp7rp0aLSTdHozGI0d0Al7YFSGOvVrzlwcjVvWXfBncJ8+dSSiUMyKdwpXTpXSMb5qs1lxS4h/epXTO/cZl+0KRUpD1gcRXYXUnpkg/iDSr2GTDdp/KfKpY+x4bokaV3MkrgKWwAAqkkKi+AyxPMk+ewwWKyCySSaie0ABU4090YyBjnVa5usHiTbG5k+BA/ACoe/45dTbSzO48nZmH2E4pV7DJhq8/hPnQspPx+wsUEfaxRqmcRoc43zgIucc+VaH0j66FGVtIsn6cn7Ix/zEe6uMMCdiSfTw+zlR44wKUbuM+HHyxr/ei6sfca49cXj655GY+GTyB8FHJR7qZJGBWHFZnFVJKxzniSm6yYpnxSGkORSXeglqpg9nbflTd2pTtmgtQGO+aAWr00NjQAwaWDQgaUDQBlNFVqbg0sGgDBqIrU3BpQagHcTUtWpuHpStQDrtaWX9djTTXXuqgHSyV4fv8Kah69DUA4Yj7a8L0PX58vw9aQx8KAMDSw1AB5eteyNQC3lrIyfOghKGxoAjOM48KTM48KATSJDigFa96SzUHNelqAwtSCaxjSCa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UGRwYGBcXFxwcHBocHBgXFxwYGBUdHCggHBolHhcVIjEhJSkrLi4uHCAzODMsNygtLiwBCgoKDg0OGhAQGzQkICQsLC8sKy8sLCw0NywsLCwwLyswMjIsMi4tNywsMi8uLDAsLyw0LTEsLSwsLDQsNCwsLP/AABEIAMAAwAMBIgACEQEDEQH/xAAcAAABBAMBAAAAAAAAAAAAAAADAgQFCAAGBwH/xABREAACAQMCAgcDBwUKDAcBAAABAgMABBESIQUxBgcTIkFRYTJxgRQjUmKRobEVQpKywQgzNVVyc4KD0dIWFyRTVJOUorPC1OE0Q2N00/DxJf/EABcBAQEBAQAAAAAAAAAAAAAAAAABAgP/xAApEQACAQIEBAcBAQAAAAAAAAAAAQIRMQMSIVGBwdHwIjJBYZGh4XET/9oADAMBAAIRAxEAPwDh4FKAr1RRAtAeAV6FoirRFhNACAoqLtWaKNAu9AChXf30Vk8fOvAlHx9/3UAALRYk8aVo3xRohjagEPFQgtHQnwpcWOW+aAbyry2oeKfzR0LsvdQDTTXoFOnhxQtNACVM15JHTgJSXXb7qAaMtDcUdhQitAAZaSRR2Wh4oAJFIIo5FDIoAirRFWsVKWKAUq0TFeCjKlAIUZoiR716seKNH60Alhv7s0po9gfhRJV3pzw6yklYRxozs3JVBJPuAqNpXNQhKbpFVG5UEee2/wDbSniwdhkV03o/1QzSYa5kEI+io1P7uelf96ug8M6v7C3GeyDkfnSnV8cHuj7KlW7I6/5wj5pcFr92+KlcYoGY4AyT4Dcn3Ab1LW/Ry7Ps20x/qn/u1Y48TtYQArIoOnAjXI7xIT2ARuQQPOvH6QR6o0CyM0quyKE3IjYK+c4wQWXY+dKS3GbCVov5/Ct0/Ri9Xc204/qn/u1Gy2roSHBBHg2x+w4NWw+WqIhK2VXAOGBDDPIFeerJxjnml4SVASupWGcOv4qwyPiKUluM2E7xfz+FSWTz28s0qOMVZPivQGwnzqgVCfGPuH7tvurQOOdT8keXtJRJ9Vxpb4Ed1vHwWlWrof5wl5ZcHp92+aHKniIHLbxpKj7DUlxCxkgcpMjI45hhg+/Hl6jamZG/PeqmnY5ThKDpJDGVPGmzipSWPPxpk0fhVMjbFJK0dk3rzRQDZlobrTkrQmoAiUVI68jj299ONP3UAiSPlyPupcVeoM7UsJ5UAuNf/wAoqrypEWx9a6b1b9APlRFzcLiD81f86f2IPv8AdzjdDph4ebV6JXffqRXQzoBNfntG+bg/zhGS2OYQePv5D15V2Wy4bZ8LgZwFiRRl5G9o4+k3M+6n9zdBB2UKgyBe4oU6FODoDlR3VOKh4fmrlo7xg4uFPZStsrDAEluyewCNmXxYFvFSTFH1ZZ4tVljotuu/dBxxbiU4ZVVVhjd+yEzd5gxXKHstl0lsLktnO2PGhCdYb2aOeQdncRLJH2jd3KErKgDHGBqibH1j5V5b8KdrSW0mJSJMpFPqGvswQUbfOHTAAY5yVDY8KctepMqiKL5VpOVdwojz4MJGGDz5oDWqnNRbsMLiMtw9eyRpGjZOzC4BkWGYGPBPgVXmTjfPjRekNg8txbSCOVkSKZX0OEYdr2WB7Q+gc7+VSYt7pjl5o4x9GKPUR/WOcH9AUocKbxuJz/SUfgoqVLlW4y4nbtJBDC0Zyzx6lPeASN1Y62Hd9lR8TtmgpwK51H/KWUMe8VOTsJcMAwIBPaJkDYdkvPJqT/JR8Licf0lP4qaSba5X2J0cfRlj3PudCMe/SaVGVbjHpVdkPBEhkDMzSuYz3lijHfPkcs8a4+sccqJw/jByYwsk7qA7kKq6A/eRHJIBk08wPTOMjPvyhY5O2nt+ykxpMyd9Svk0igNpH1lAFZbRPE0sluqTpct2oIkC4bQqbtggoQoOoZI5YNWpHFoNf8Otr+HEqB13AyMMjA4IB5qwIwfdXFunXVvLZ5lhJlgG5bHeQfXA8PrDbzArqPRm2uC08Zm0iKQ62RRmSaQCVyA4OmJA6Ko3J3ydqnOEcQEqMHKlkkeEkcnKbHA93MeBBFZcfVHSGK0sstVt027qVaiOcg8687Cup9ZvV4Ig11aL82N5Ix+Z9ZfqeY8OY25cv14yKqYxMPL4o6p90Y3lt/KgP7vef+1P25U0ZqpyG5Sm7LTthp93nSHXNAIhoxWgoado32UB7GKIleIu+1PbKzeWRI0XLuwVR5knAHpUboqmoRc5KK9TaurToh8un1SDEEWC/wBYnOEB9cZPkPeK7pxLiEMCdmZ4bdiuE7RlAAGwIQsMgeVI6M8FWztkgTfSMseWpj7TfE1BXs2hib1Ehkz83dKNcTauUUmQCMYVdLYDYBUgnAkV6s3izT8MbK3Xj+AVuYJ3Ze3MkhAMkFtOhWcLhe0GG1AYxqXUPDORuZmPTDFDG6GWYFmii1amG5xlz4IrAFzy8zkZWsvZxoxt4luZO6kaHx57yaAQoG5ONvU4y/4bw/s8sx1yvjtJMY1YzgAZOlBk4XO2TzJJNMJJKrG6cJMhDXREhByIx+9JvkYU+2R9JveAvKpWsrKtCOTZlZWVlCGVlZWUBlRk/CtJL25ETk5IxmNz9dB4n6QwffyqTrKFTasQUSrM7A9pbz4HaIj41gbBlbGGXw1gAjIBxsKhbCyhCM92yQR22oJB2mOx5/PySZBeZvaD+GdiSSTtnELESgblXXdHHtIeWR+0ciKaWeiZsTxRm4gxnKg4BzpkjJGQraTjyII8KhWk1VBOj1y8ttE8qkM65IZdLEeBZPzWIwSPAmuKda/Q35HIJoV+YkJ2A2RuZT3HmvuI8q6rc8Vllkt+zZokmhkkUBVZzImgiN1PIaS2VGDkEEjAqW4jw4XdsYp109qg1AHOhsZ2bxKnx9KklsbwpqLpKzv14fhVMSV6CDTrjnCntriSBxhkYj028R6EYI94pjiqnVVMzg4ScWGaPA501Me1OUfbehXBwCPjVMDdVpwBSYxSlPlyoA0QrqHUjwbtJ5Llh3YRpXP02z+C/rCuZLvt51Y3qz4aIOHQ52MgMrf0txn3LisvVpHfD8MJS4Ljf604jvi1/L8oVY0d0hXXKqMFcl8hNKts6ALJkZG5XGcEU+sOKw3KvpJIjI1h1KlGGHCsrAYYDS2D5g+IqDPF3LH5E8l0SSd0BgGSdhcd0ADGO6Xx9HemnWhxCWLhkwUKk0sZL6WJAUAdoQ2ATsQoOB7Qqs5RVXQj+F9Z3D3ndtcskzEoiRwSOVRTyUBebY1HH1R+aK365v1SEzFZCoUNpVGZ8HGwjA1Ft+WM1X79zn/CEv8AMH9dasZVRJOrNMtes2xkl7FBcNKOcYtpSy/yl05A3HOhcS61LC3bRP8AKIm8BJbyKSOWQCoyPWl8FQfly/ON/k9v95k/sFaN198Je5nTQd7a1eYjHNe1CnHuG/woQ630d47DewLPbsWjYkAkEHIOCCDuKc8Tv47eKSaVtMcSlmPkAM8q4Z+5y6QaJp7NjtKBLH6Mow/2rp/QrdeuOd5olsIm0mWOS4lb6MUC6sYz+c+kfA0A8s+tzh0rBImnkc8lS3kZj7lAzW8QS6lVgCAwBwwIIyM7qdwfSq09QB//AKy+sMn/AC1ZqgMrKysoDKjeMW7d2aMZlhyQBzdDjXH8cAj6wFSVZQqdHU1q9iAzeWxtlDxa9bRjU/5+0mtcBlyTnO4Bpz0Yup5laWUjsnwYR2ZRyuMl3BJxqyMLjIAyeeAKWxVxcWrIrgYmiVxlTqYuoI8hKh+BFMLyG+cntJDkRiVI7ePCdopyI5JXJL5Onlo5NnG1RFkqM0/r14HvFdqOfzb+8ZKH4jUPgtchVgdj9tWf6acP+U2EyAZJTWvj3l7w5c9xVYVjG/OotG0dZ+LDjLbR8ufwDkIHKhSPmnU0Q8zTORPKtHALEKV2RyDv7qQrHA3p1DnnQB4oDkKPaOwHmTsPvNWiv4SlsUijEpCBFjJ0hhgLpLb6RjxwceR5VW7oyuq9tl8DLH/xFqxvSQjse+xWIsolYEjEee9lhuF5AnwBNZXmZ3lphRXu+RDjUGRBbXFtqZRmKRDENxkYD4UYBGyjnUZ1nAtZ8RbwjgSNfQs3aP8AaDD+jUrwyKyhnjjsTGGfJkjgYFSmPbdVJAOrThuZzjzo93wlbu3voGOBO7pq8u4ig/DAqs5Rszi/7nP+EJf5g/rrVjKrP0Whu+AcQEt3bydiQUd0BZNJI76vjBwQNjg12eDrN4dIAYpmlYjIjjid5D/Vhc1TIng38OX/AP7e2/GSvJIlk43IjjUvyDSwPiGmwR8RRuillMst3f3Sdk1xo0xe00cMStp1aebnUxIGcYArU7TphCvGJ7oxXPYPbJEsnyaX2lfUe7pzj1xQHHb+CXg/FCFyWtZdSE7a0zkZOPzkODjzNdt4K/yyDinEyCFnhkhtwRuIYkfvf02JOPqioXrw6HyXj2l1aRs7S4ifCnI1YMbMMZCjLgk8tq3XpDeQcO4eLQLKxNu8UaxxO+ohNOSVBC5LZ39aA4p1Cvjiyescg+4VZ+qsdWazWPEIp57e4WJdQZhBIcAqRnAXJ3xVoLG7WWNZEzpcZGpSpwfNSAR8aAPWVlZQGVlZWUBGcRGme3k8y8R9zqH/AFol+2oWbh0skjqZbkgTboJOzURMCcq6hS3PkGJ28KmuPthIz5TRffIq/tod5Z3TSMY7lY48DC9iHbONzqLAActsHx3qGnZBOjsYWAIMaUZ1A1BsKGOASCdwMDGc7b1WPitp2NzLF/m3ZPeFYrn7AKsz0ft2j7ZXJY9qTqIVS2VTfSuw3yPXGar31iqE4pcj65P2hT+2o7o6w1w5r+P7pzNflOKaE07l86byr41o4AIbjHMU9ikz8aZiGsU6aA2Xoq+i9tz5TR/8RastxaKZkxbuiSah3nUuuPHKBlJ29RVVLW6KsrA7qcqfUd4fYRVq7y5fsDJAgkcpqjRm0hiRkAtg4FZXmZ3lrhRfu+RDWnCLyLLJPanxMaWnZhz5FxMSM/SwceR5VKcG5zjymb71Rv21pHVldcaknn/KACRK3J07xZt9MTKcaAMbnPgOecbraHTdTJ4SKkq+p3jcfDRH+kKrOUbMlKysrKpkjOk3EGt7SedAC0UbOA3IkDO+PCuQ8M60uMXCdpDw9JEJI1Kr4yOYzqrqXT3+Drv+Zf8AVNVjv4g1jw1SdIaS4BbyBkiGfhQHVv8AD/j38WL+i/8Aerz/ABgce/ixf0X/AL1a1/insf47t/8AVr/1FOf8TNtkD8sRZK6wOxXJXGrVjt+WATmgJs9YXHRv+SwceASQn4ANk/CpTor1zQyy/J76E2kucamPcz5PqAaM+/I9RWr2PUXHMuuHiiSKDjUkAIyPDInPpWucZ4JPHcjhnEG7R2H+S3BOSCchBrPeaNiNGk+ycYxQFnq5bxDrRduIyWlssHYw57W5lLaU07Mx0kDSGIX31pnAutZ4ODSW7MflkREMJPMIQcOfVMEfo1qLcKlWOPh8CF7q5xLOo5gBS8UPphe+c82ZfoigO3dAesWW7vJ7K8hSCeL2VUnvFSQ43/okY5jNdFqqg4lLLFDxCE4vOHlEn82TlFKR44wY3/o+dWW6LccS9tYrmPlIuSM50tyZc+hyKAV0gXKIPOaL7pFb9lA4pw+6d2aG5ESkDCGMNy598+yTyzg454PKj8SOqa3j+s0p/koun9aRK0/rUuuLx9l+TgGR2AbQmZFbIIyWOnQfPAxvnzqGn5Ubd0es1ijYCN0dmJkMja2d8AazJ+cMAAHbYAYGMVXbrOlB4pcHw7T8Ao/ZVj+BzzPAjXMYimI76K2oA+h9fLwqrvHrnt7qWXwkdm+DMzD7iKjujpDTDm/4vuvIZdrtih6qXjGN/GkTIRz5/wD3xrRxBQtRmOaaoacK1AJ1Fd/j9lWe6t+Jdvw6Bs5KL2Z96d38AKrQybb+NdT6h+N6ZJbVjs41p/KUYOPeuP0Ky9Gmd8PxQlHiuF/rXgdNm6UJGrNNDNGFUudSg7A6TgBiWOcDA33XzFH4nIB2NzgqEOG1DBCSYB1A8sERsf5NNeI2qC6SWYmUgH5NEEzpbA7RgcYJPdwWOwB9aNwe8e4NysyIIlfslXOrPcGtWOADu2Ns76hk4zWmcYujJusqM4PMVzA5JeIDBPN4zsj58Ttg+oPmKk6BqjIDp7/B13/Mv+qargbm3Th1l29u05L3GnTMY8d+POwRs52qx/T3+Drv+Zf9U1Wo/wDheFfz03/FhoQTqtf4quP9pf8A+GtousflKHSpQfk3ZSclR8mk2LYGffgVY6q/dZvEo4OPu8xYIbbsyVXURridAdORnGeWaA3P9z5twsnw7Z/wWtR6y+KR8Q41ZQWzhuwYB5FIwMOJHIbkQiqT9tc4/J/D/wDTZ/8AYx/1FTfAIGuC1pwiCQmUaJrmbGvQeanTlYYzg5ALFsc/CgGFh2T3N1fyKDBDI0ixtykkkdmhiI8RsWI+iprrvUV0YcJJxK5y010ToLc9BOWcnzdvuA860PhfRxL6+h4Zbtm0syWnlH/mPlRLIP5RVUXyAFPOsBo04hcIOKy2wUqBCkcxWMBFAVdLBcYxyoB/1ocH/JfEVvkj12t5qSeLGAdQ+cQ+A1jLD6yk+FOOqniv5O4g/D3fVbXeJbWQ8jqGUPoXXAI8GXHv0G6EEi6ZOMzOp/NaGdht6F8VsXRrgkF+kFnDdtLNbyiSKVYXjMURYGVWYnGAQGTxDZHI0KlV0O98OHaTTTcwMQp7kJ1ke9yR/QFRs3SgW7rDcNG8jchbku+5HtW4BcAZA1DPmccqXxuINCbSKCSVQoEgSXs8KRspkzksRvgfEjIyjonDoRBAiRw5KvG0SxyxMo9hgh0Mc+OPXLZqIsnVjzpnxL5PZTy5wQhC/wApu6v3kVVtDnJ8+Xu8PursXXxx7SkVqp5/OP8Agg/Wb4CuPLyFRats6z8OHGO+vJc/kTIc1ly2VB9MH4VjmmznnWjgBhanKtTVKKpxQD2M7U84XftbzJNGcMjBlJ5ZB8fTwPoTUYj+uKLq+NRqqoahNwkpItXwXi63VslxEASy5Ck8nwQUJxtg5GcVrEUDwxJbaxcXg+cEcXcRJGYs08zbkDWWOW58gp3rnHVR0z+RymGY/MSkZOdkbkH93IN6YPhXb7mwfUZbd0jeQDXqj1o+PZYhXU6gNs6uXMHAxIv0ZvFgk80bO3Th+gGVphkaUurc48dOSASvn2bjSfMbHmtP+H3wlU7FXXZ0PNG54P7DyIppwqx+TJJJNNrdz2ksrYRdgBsucIigbDJ9STvSQEuczW76ZEJQSaTg4O6OhxrTOfLG+CKphNNUZKTwq6lXUMrDBUjII8iDzFR/+DtphR8mgwhJUdkvdJIJI223A+yvbbiveEc69lK2wBOUc/8ApvgauWdJw3pUnVI01cyo+84HbStrlt4nc7anjVjty3IqQrKEIj/Bey/0S3/1Sf2VIW1lHGuiONET6KqAPsFHrKAZ8P4TBBnsYY4tWAdCKucZxnA3xk/bQbno/ayMXe3hdm3LNGpJ8NyRvUlUfecVCsY4l7WYD2FOAueRkfcIPfv5A0Kk3YYX/BLCJdTWkBycKqwoWZjyVRjcn+08hQbCxjs0aXsoknnwAkYCrkZ0R6gvsrk6nx5nHIU7VFjcPM6SXTgiNNQXYYLJAjHly1NzOBnkAIy0t3ug06yGK8iJXSQSsRwpaB0yO0iYgNrGkkaSMYFQ02kqIFbcUue1bs1iMxVO3tZ3MRVh3O1hlVXDRtgD2TyG4ORU2ZhawSz3DLneSQrnGcABVzudgoB8fTOKyxhFyIZ7i3Ec0RYorEOUJGhir45EZwdiRgkA7DkPW901FxJ8lgb5qM5ZgfbYbZ9VXw8zk+Ao3Q1hQUnV2V+/c0XpJxV7y5kmfm7E4zkD6o9AAB8KjhsPSiwKMY50N6JUVDM5ucnJiHIptJRJn2GPCgOapgQpoitTZTRkNAOYz4Yo4bNMw1GU0A5PnyI35/hXVOqzrGEYW1u2wg2jkJ9j6rfU8j4cjty5NrrJGxgjnUaOuHiZfDLVPuqLVcU4Uj6ptLysAGRA+wZckPHk6Vf1qDSWSO1t7VXb5VKvaTOg70e4kmlKeep9Kg8yw2IBrmXQDrOktMQzgyQchv3kH1CeY+qfgfCu3cHvra5/yiBkc40lh7QHPS/jz8D61E/QTwnFZlqt+u3dCKj4wHHY3MDSJK7pHqjyZI0RWMjwEAhckry8FOBqFPbWAlQ1pcgoQCFf51MEZGDqDr9p91eLwd3uJZZWxlVjhMbEFEyzMN+TMdOfAhV8qj+jVrALiaRNASAJawjIygXJbfnlnkxvz0DnmrQwpNEwt/Ov75bE+sMiuP8Ae0N91etxtB7Uc4/qXP4A1CXvFZkW7lEh0rOkMQKhgMmNXbAGo9522z+bTr8rzYQq8MgknESt2TrgaTnUpc5YMpHhn0xQVWxIrxtDySc/1Mg/FRWHiEzfvds3vldUX7tTf7tDseJv8oa2mVdYjEqOmdLpqKHundWU42yc6hvzAjpeNSwvOLnHydWKieMFTCNKsO2BJ7vez2g2HiBzoKx2JFrKVwTPNhcZ0QgoMer5Lt7xp91R0/FhHGotYhHCWVTOUwqdpycR7F+9gEkjBOTnBFM7KbsGt7p2LJJD2Fw/eYCRD3ZBjOlWYSg42OU8qmrO2E0E8ZXMUpcKJEOCrjfKEg6dRfbbI8qUDk2a/wAdsJYZFy6Ms8kbiSSNn0TR5IiJVgwjfmhGdJDDB1itgsuGM8y3M6LFMqmMiGVmWRcgqXJRC2k6tIIONbedEMkdnbobmfUIgB2sunUTjGdgO8fQZrj/AE+60nuNUFqCkRyGbkzjlv8ARX05nxxyqOVDcMJyWZ6Lfu5N9aPWMFDWtowJbKySKfgUQj72+A9OO20feJO+axIyd/GiTctvLcYol6sYmImssdEu6vvQ81jHlQZG+2vJG2oDNgVo5CHO9Bc0t28aCxoASmiqabqaWGoBypoitTZDRkNAHRqKmDzpsppYagDlQakeF8WmtXDwSMjDxBxt5HwI9CCKi423ouc1Gk7m4TlB1izrvR7ro5LdxZ+vHsfih2PvBHurfbDpFw67dHWSEyr7BkAWRc7d0sARn0qsvZZ5UtY9I2Pw/wC1SjVmdM+HLzRp7rp0aLSTdHozGI0d0Al7YFSGOvVrzlwcjVvWXfBncJ8+dSSiUMyKdwpXTpXSMb5qs1lxS4h/epXTO/cZl+0KRUpD1gcRXYXUnpkg/iDSr2GTDdp/KfKpY+x4bokaV3MkrgKWwAAqkkKi+AyxPMk+ewwWKyCySSaie0ABU4090YyBjnVa5usHiTbG5k+BA/ACoe/45dTbSzO48nZmH2E4pV7DJhq8/hPnQspPx+wsUEfaxRqmcRoc43zgIucc+VaH0j66FGVtIsn6cn7Ix/zEe6uMMCdiSfTw+zlR44wKUbuM+HHyxr/ei6sfca49cXj655GY+GTyB8FHJR7qZJGBWHFZnFVJKxzniSm6yYpnxSGkORSXeglqpg9nbflTd2pTtmgtQGO+aAWr00NjQAwaWDQgaUDQBlNFVqbg0sGgDBqIrU3BpQagHcTUtWpuHpStQDrtaWX9djTTXXuqgHSyV4fv8Kah69DUA4Yj7a8L0PX58vw9aQx8KAMDSw1AB5eteyNQC3lrIyfOghKGxoAjOM48KTM48KATSJDigFa96SzUHNelqAwtSCaxjSCa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UGRwYGBcXFxwcHBocHBgXFxwYGBUdHCggHBolHhcVIjEhJSkrLi4uHCAzODMsNygtLiwBCgoKDg0OGhAQGzQkICQsLC8sKy8sLCw0NywsLCwwLyswMjIsMi4tNywsMi8uLDAsLyw0LTEsLSwsLDQsNCwsLP/AABEIAMAAwAMBIgACEQEDEQH/xAAcAAABBAMBAAAAAAAAAAAAAAADAgQFCAAGBwH/xABREAACAQMCAgcDBwUKDAcBAAABAgMABBESIQUxBgcTIkFRYTJxgRQjUmKRobEVQpKywQgzNVVyc4KD0dIWFyRTVJOUorPC1OE0Q2N00/DxJf/EABcBAQEBAQAAAAAAAAAAAAAAAAABAgP/xAApEQACAQIEBAcBAQAAAAAAAAAAAQIRMQMSIVGBwdHwIjJBYZGh4XET/9oADAMBAAIRAxEAPwDh4FKAr1RRAtAeAV6FoirRFhNACAoqLtWaKNAu9AChXf30Vk8fOvAlHx9/3UAALRYk8aVo3xRohjagEPFQgtHQnwpcWOW+aAbyry2oeKfzR0LsvdQDTTXoFOnhxQtNACVM15JHTgJSXXb7qAaMtDcUdhQitAAZaSRR2Wh4oAJFIIo5FDIoAirRFWsVKWKAUq0TFeCjKlAIUZoiR716seKNH60Alhv7s0po9gfhRJV3pzw6yklYRxozs3JVBJPuAqNpXNQhKbpFVG5UEee2/wDbSniwdhkV03o/1QzSYa5kEI+io1P7uelf96ug8M6v7C3GeyDkfnSnV8cHuj7KlW7I6/5wj5pcFr92+KlcYoGY4AyT4Dcn3Ab1LW/Ry7Ps20x/qn/u1Y48TtYQArIoOnAjXI7xIT2ARuQQPOvH6QR6o0CyM0quyKE3IjYK+c4wQWXY+dKS3GbCVov5/Ct0/Ri9Xc204/qn/u1Gy2roSHBBHg2x+w4NWw+WqIhK2VXAOGBDDPIFeerJxjnml4SVASupWGcOv4qwyPiKUluM2E7xfz+FSWTz28s0qOMVZPivQGwnzqgVCfGPuH7tvurQOOdT8keXtJRJ9Vxpb4Ed1vHwWlWrof5wl5ZcHp92+aHKniIHLbxpKj7DUlxCxkgcpMjI45hhg+/Hl6jamZG/PeqmnY5ThKDpJDGVPGmzipSWPPxpk0fhVMjbFJK0dk3rzRQDZlobrTkrQmoAiUVI68jj299ONP3UAiSPlyPupcVeoM7UsJ5UAuNf/wAoqrypEWx9a6b1b9APlRFzcLiD81f86f2IPv8AdzjdDph4ebV6JXffqRXQzoBNfntG+bg/zhGS2OYQePv5D15V2Wy4bZ8LgZwFiRRl5G9o4+k3M+6n9zdBB2UKgyBe4oU6FODoDlR3VOKh4fmrlo7xg4uFPZStsrDAEluyewCNmXxYFvFSTFH1ZZ4tVljotuu/dBxxbiU4ZVVVhjd+yEzd5gxXKHstl0lsLktnO2PGhCdYb2aOeQdncRLJH2jd3KErKgDHGBqibH1j5V5b8KdrSW0mJSJMpFPqGvswQUbfOHTAAY5yVDY8KctepMqiKL5VpOVdwojz4MJGGDz5oDWqnNRbsMLiMtw9eyRpGjZOzC4BkWGYGPBPgVXmTjfPjRekNg8txbSCOVkSKZX0OEYdr2WB7Q+gc7+VSYt7pjl5o4x9GKPUR/WOcH9AUocKbxuJz/SUfgoqVLlW4y4nbtJBDC0Zyzx6lPeASN1Y62Hd9lR8TtmgpwK51H/KWUMe8VOTsJcMAwIBPaJkDYdkvPJqT/JR8Licf0lP4qaSba5X2J0cfRlj3PudCMe/SaVGVbjHpVdkPBEhkDMzSuYz3lijHfPkcs8a4+sccqJw/jByYwsk7qA7kKq6A/eRHJIBk08wPTOMjPvyhY5O2nt+ykxpMyd9Svk0igNpH1lAFZbRPE0sluqTpct2oIkC4bQqbtggoQoOoZI5YNWpHFoNf8Otr+HEqB13AyMMjA4IB5qwIwfdXFunXVvLZ5lhJlgG5bHeQfXA8PrDbzArqPRm2uC08Zm0iKQ62RRmSaQCVyA4OmJA6Ko3J3ydqnOEcQEqMHKlkkeEkcnKbHA93MeBBFZcfVHSGK0sstVt027qVaiOcg8687Cup9ZvV4Ig11aL82N5Ix+Z9ZfqeY8OY25cv14yKqYxMPL4o6p90Y3lt/KgP7vef+1P25U0ZqpyG5Sm7LTthp93nSHXNAIhoxWgoado32UB7GKIleIu+1PbKzeWRI0XLuwVR5knAHpUboqmoRc5KK9TaurToh8un1SDEEWC/wBYnOEB9cZPkPeK7pxLiEMCdmZ4bdiuE7RlAAGwIQsMgeVI6M8FWztkgTfSMseWpj7TfE1BXs2hib1Ehkz83dKNcTauUUmQCMYVdLYDYBUgnAkV6s3izT8MbK3Xj+AVuYJ3Ze3MkhAMkFtOhWcLhe0GG1AYxqXUPDORuZmPTDFDG6GWYFmii1amG5xlz4IrAFzy8zkZWsvZxoxt4luZO6kaHx57yaAQoG5ONvU4y/4bw/s8sx1yvjtJMY1YzgAZOlBk4XO2TzJJNMJJKrG6cJMhDXREhByIx+9JvkYU+2R9JveAvKpWsrKtCOTZlZWVlCGVlZWUBlRk/CtJL25ETk5IxmNz9dB4n6QwffyqTrKFTasQUSrM7A9pbz4HaIj41gbBlbGGXw1gAjIBxsKhbCyhCM92yQR22oJB2mOx5/PySZBeZvaD+GdiSSTtnELESgblXXdHHtIeWR+0ciKaWeiZsTxRm4gxnKg4BzpkjJGQraTjyII8KhWk1VBOj1y8ttE8qkM65IZdLEeBZPzWIwSPAmuKda/Q35HIJoV+YkJ2A2RuZT3HmvuI8q6rc8Vllkt+zZokmhkkUBVZzImgiN1PIaS2VGDkEEjAqW4jw4XdsYp109qg1AHOhsZ2bxKnx9KklsbwpqLpKzv14fhVMSV6CDTrjnCntriSBxhkYj028R6EYI94pjiqnVVMzg4ScWGaPA501Me1OUfbehXBwCPjVMDdVpwBSYxSlPlyoA0QrqHUjwbtJ5Llh3YRpXP02z+C/rCuZLvt51Y3qz4aIOHQ52MgMrf0txn3LisvVpHfD8MJS4Ljf604jvi1/L8oVY0d0hXXKqMFcl8hNKts6ALJkZG5XGcEU+sOKw3KvpJIjI1h1KlGGHCsrAYYDS2D5g+IqDPF3LH5E8l0SSd0BgGSdhcd0ADGO6Xx9HemnWhxCWLhkwUKk0sZL6WJAUAdoQ2ATsQoOB7Qqs5RVXQj+F9Z3D3ndtcskzEoiRwSOVRTyUBebY1HH1R+aK365v1SEzFZCoUNpVGZ8HGwjA1Ft+WM1X79zn/CEv8AMH9dasZVRJOrNMtes2xkl7FBcNKOcYtpSy/yl05A3HOhcS61LC3bRP8AKIm8BJbyKSOWQCoyPWl8FQfly/ON/k9v95k/sFaN198Je5nTQd7a1eYjHNe1CnHuG/woQ630d47DewLPbsWjYkAkEHIOCCDuKc8Tv47eKSaVtMcSlmPkAM8q4Z+5y6QaJp7NjtKBLH6Mow/2rp/QrdeuOd5olsIm0mWOS4lb6MUC6sYz+c+kfA0A8s+tzh0rBImnkc8lS3kZj7lAzW8QS6lVgCAwBwwIIyM7qdwfSq09QB//AKy+sMn/AC1ZqgMrKysoDKjeMW7d2aMZlhyQBzdDjXH8cAj6wFSVZQqdHU1q9iAzeWxtlDxa9bRjU/5+0mtcBlyTnO4Bpz0Yup5laWUjsnwYR2ZRyuMl3BJxqyMLjIAyeeAKWxVxcWrIrgYmiVxlTqYuoI8hKh+BFMLyG+cntJDkRiVI7ePCdopyI5JXJL5Onlo5NnG1RFkqM0/r14HvFdqOfzb+8ZKH4jUPgtchVgdj9tWf6acP+U2EyAZJTWvj3l7w5c9xVYVjG/OotG0dZ+LDjLbR8ufwDkIHKhSPmnU0Q8zTORPKtHALEKV2RyDv7qQrHA3p1DnnQB4oDkKPaOwHmTsPvNWiv4SlsUijEpCBFjJ0hhgLpLb6RjxwceR5VW7oyuq9tl8DLH/xFqxvSQjse+xWIsolYEjEee9lhuF5AnwBNZXmZ3lphRXu+RDjUGRBbXFtqZRmKRDENxkYD4UYBGyjnUZ1nAtZ8RbwjgSNfQs3aP8AaDD+jUrwyKyhnjjsTGGfJkjgYFSmPbdVJAOrThuZzjzo93wlbu3voGOBO7pq8u4ig/DAqs5Rszi/7nP+EJf5g/rrVjKrP0Whu+AcQEt3bydiQUd0BZNJI76vjBwQNjg12eDrN4dIAYpmlYjIjjid5D/Vhc1TIng38OX/AP7e2/GSvJIlk43IjjUvyDSwPiGmwR8RRuillMst3f3Sdk1xo0xe00cMStp1aebnUxIGcYArU7TphCvGJ7oxXPYPbJEsnyaX2lfUe7pzj1xQHHb+CXg/FCFyWtZdSE7a0zkZOPzkODjzNdt4K/yyDinEyCFnhkhtwRuIYkfvf02JOPqioXrw6HyXj2l1aRs7S4ifCnI1YMbMMZCjLgk8tq3XpDeQcO4eLQLKxNu8UaxxO+ohNOSVBC5LZ39aA4p1Cvjiyescg+4VZ+qsdWazWPEIp57e4WJdQZhBIcAqRnAXJ3xVoLG7WWNZEzpcZGpSpwfNSAR8aAPWVlZQGVlZWUBGcRGme3k8y8R9zqH/AFol+2oWbh0skjqZbkgTboJOzURMCcq6hS3PkGJ28KmuPthIz5TRffIq/tod5Z3TSMY7lY48DC9iHbONzqLAActsHx3qGnZBOjsYWAIMaUZ1A1BsKGOASCdwMDGc7b1WPitp2NzLF/m3ZPeFYrn7AKsz0ft2j7ZXJY9qTqIVS2VTfSuw3yPXGar31iqE4pcj65P2hT+2o7o6w1w5r+P7pzNflOKaE07l86byr41o4AIbjHMU9ikz8aZiGsU6aA2Xoq+i9tz5TR/8RastxaKZkxbuiSah3nUuuPHKBlJ29RVVLW6KsrA7qcqfUd4fYRVq7y5fsDJAgkcpqjRm0hiRkAtg4FZXmZ3lrhRfu+RDWnCLyLLJPanxMaWnZhz5FxMSM/SwceR5VKcG5zjymb71Rv21pHVldcaknn/KACRK3J07xZt9MTKcaAMbnPgOecbraHTdTJ4SKkq+p3jcfDRH+kKrOUbMlKysrKpkjOk3EGt7SedAC0UbOA3IkDO+PCuQ8M60uMXCdpDw9JEJI1Kr4yOYzqrqXT3+Drv+Zf8AVNVjv4g1jw1SdIaS4BbyBkiGfhQHVv8AD/j38WL+i/8Aerz/ABgce/ixf0X/AL1a1/insf47t/8AVr/1FOf8TNtkD8sRZK6wOxXJXGrVjt+WATmgJs9YXHRv+SwceASQn4ANk/CpTor1zQyy/J76E2kucamPcz5PqAaM+/I9RWr2PUXHMuuHiiSKDjUkAIyPDInPpWucZ4JPHcjhnEG7R2H+S3BOSCchBrPeaNiNGk+ycYxQFnq5bxDrRduIyWlssHYw57W5lLaU07Mx0kDSGIX31pnAutZ4ODSW7MflkREMJPMIQcOfVMEfo1qLcKlWOPh8CF7q5xLOo5gBS8UPphe+c82ZfoigO3dAesWW7vJ7K8hSCeL2VUnvFSQ43/okY5jNdFqqg4lLLFDxCE4vOHlEn82TlFKR44wY3/o+dWW6LccS9tYrmPlIuSM50tyZc+hyKAV0gXKIPOaL7pFb9lA4pw+6d2aG5ESkDCGMNy598+yTyzg454PKj8SOqa3j+s0p/koun9aRK0/rUuuLx9l+TgGR2AbQmZFbIIyWOnQfPAxvnzqGn5Ubd0es1ijYCN0dmJkMja2d8AazJ+cMAAHbYAYGMVXbrOlB4pcHw7T8Ao/ZVj+BzzPAjXMYimI76K2oA+h9fLwqrvHrnt7qWXwkdm+DMzD7iKjujpDTDm/4vuvIZdrtih6qXjGN/GkTIRz5/wD3xrRxBQtRmOaaoacK1AJ1Fd/j9lWe6t+Jdvw6Bs5KL2Z96d38AKrQybb+NdT6h+N6ZJbVjs41p/KUYOPeuP0Ky9Gmd8PxQlHiuF/rXgdNm6UJGrNNDNGFUudSg7A6TgBiWOcDA33XzFH4nIB2NzgqEOG1DBCSYB1A8sERsf5NNeI2qC6SWYmUgH5NEEzpbA7RgcYJPdwWOwB9aNwe8e4NysyIIlfslXOrPcGtWOADu2Ns76hk4zWmcYujJusqM4PMVzA5JeIDBPN4zsj58Ttg+oPmKk6BqjIDp7/B13/Mv+qargbm3Th1l29u05L3GnTMY8d+POwRs52qx/T3+Drv+Zf9U1Wo/wDheFfz03/FhoQTqtf4quP9pf8A+GtousflKHSpQfk3ZSclR8mk2LYGffgVY6q/dZvEo4OPu8xYIbbsyVXURridAdORnGeWaA3P9z5twsnw7Z/wWtR6y+KR8Q41ZQWzhuwYB5FIwMOJHIbkQiqT9tc4/J/D/wDTZ/8AYx/1FTfAIGuC1pwiCQmUaJrmbGvQeanTlYYzg5ALFsc/CgGFh2T3N1fyKDBDI0ixtykkkdmhiI8RsWI+iprrvUV0YcJJxK5y010ToLc9BOWcnzdvuA860PhfRxL6+h4Zbtm0syWnlH/mPlRLIP5RVUXyAFPOsBo04hcIOKy2wUqBCkcxWMBFAVdLBcYxyoB/1ocH/JfEVvkj12t5qSeLGAdQ+cQ+A1jLD6yk+FOOqniv5O4g/D3fVbXeJbWQ8jqGUPoXXAI8GXHv0G6EEi6ZOMzOp/NaGdht6F8VsXRrgkF+kFnDdtLNbyiSKVYXjMURYGVWYnGAQGTxDZHI0KlV0O98OHaTTTcwMQp7kJ1ke9yR/QFRs3SgW7rDcNG8jchbku+5HtW4BcAZA1DPmccqXxuINCbSKCSVQoEgSXs8KRspkzksRvgfEjIyjonDoRBAiRw5KvG0SxyxMo9hgh0Mc+OPXLZqIsnVjzpnxL5PZTy5wQhC/wApu6v3kVVtDnJ8+Xu8PursXXxx7SkVqp5/OP8Agg/Wb4CuPLyFRats6z8OHGO+vJc/kTIc1ly2VB9MH4VjmmznnWjgBhanKtTVKKpxQD2M7U84XftbzJNGcMjBlJ5ZB8fTwPoTUYj+uKLq+NRqqoahNwkpItXwXi63VslxEASy5Ck8nwQUJxtg5GcVrEUDwxJbaxcXg+cEcXcRJGYs08zbkDWWOW58gp3rnHVR0z+RymGY/MSkZOdkbkH93IN6YPhXb7mwfUZbd0jeQDXqj1o+PZYhXU6gNs6uXMHAxIv0ZvFgk80bO3Th+gGVphkaUurc48dOSASvn2bjSfMbHmtP+H3wlU7FXXZ0PNG54P7DyIppwqx+TJJJNNrdz2ksrYRdgBsucIigbDJ9STvSQEuczW76ZEJQSaTg4O6OhxrTOfLG+CKphNNUZKTwq6lXUMrDBUjII8iDzFR/+DtphR8mgwhJUdkvdJIJI223A+yvbbiveEc69lK2wBOUc/8ApvgauWdJw3pUnVI01cyo+84HbStrlt4nc7anjVjty3IqQrKEIj/Bey/0S3/1Sf2VIW1lHGuiONET6KqAPsFHrKAZ8P4TBBnsYY4tWAdCKucZxnA3xk/bQbno/ayMXe3hdm3LNGpJ8NyRvUlUfecVCsY4l7WYD2FOAueRkfcIPfv5A0Kk3YYX/BLCJdTWkBycKqwoWZjyVRjcn+08hQbCxjs0aXsoknnwAkYCrkZ0R6gvsrk6nx5nHIU7VFjcPM6SXTgiNNQXYYLJAjHly1NzOBnkAIy0t3ug06yGK8iJXSQSsRwpaB0yO0iYgNrGkkaSMYFQ02kqIFbcUue1bs1iMxVO3tZ3MRVh3O1hlVXDRtgD2TyG4ORU2ZhawSz3DLneSQrnGcABVzudgoB8fTOKyxhFyIZ7i3Ec0RYorEOUJGhir45EZwdiRgkA7DkPW901FxJ8lgb5qM5ZgfbYbZ9VXw8zk+Ao3Q1hQUnV2V+/c0XpJxV7y5kmfm7E4zkD6o9AAB8KjhsPSiwKMY50N6JUVDM5ucnJiHIptJRJn2GPCgOapgQpoitTZTRkNAOYz4Yo4bNMw1GU0A5PnyI35/hXVOqzrGEYW1u2wg2jkJ9j6rfU8j4cjty5NrrJGxgjnUaOuHiZfDLVPuqLVcU4Uj6ptLysAGRA+wZckPHk6Vf1qDSWSO1t7VXb5VKvaTOg70e4kmlKeep9Kg8yw2IBrmXQDrOktMQzgyQchv3kH1CeY+qfgfCu3cHvra5/yiBkc40lh7QHPS/jz8D61E/QTwnFZlqt+u3dCKj4wHHY3MDSJK7pHqjyZI0RWMjwEAhckry8FOBqFPbWAlQ1pcgoQCFf51MEZGDqDr9p91eLwd3uJZZWxlVjhMbEFEyzMN+TMdOfAhV8qj+jVrALiaRNASAJawjIygXJbfnlnkxvz0DnmrQwpNEwt/Ov75bE+sMiuP8Ae0N91etxtB7Uc4/qXP4A1CXvFZkW7lEh0rOkMQKhgMmNXbAGo9522z+bTr8rzYQq8MgknESt2TrgaTnUpc5YMpHhn0xQVWxIrxtDySc/1Mg/FRWHiEzfvds3vldUX7tTf7tDseJv8oa2mVdYjEqOmdLpqKHundWU42yc6hvzAjpeNSwvOLnHydWKieMFTCNKsO2BJ7vez2g2HiBzoKx2JFrKVwTPNhcZ0QgoMer5Lt7xp91R0/FhHGotYhHCWVTOUwqdpycR7F+9gEkjBOTnBFM7KbsGt7p2LJJD2Fw/eYCRD3ZBjOlWYSg42OU8qmrO2E0E8ZXMUpcKJEOCrjfKEg6dRfbbI8qUDk2a/wAdsJYZFy6Ms8kbiSSNn0TR5IiJVgwjfmhGdJDDB1itgsuGM8y3M6LFMqmMiGVmWRcgqXJRC2k6tIIONbedEMkdnbobmfUIgB2sunUTjGdgO8fQZrj/AE+60nuNUFqCkRyGbkzjlv8ARX05nxxyqOVDcMJyWZ6Lfu5N9aPWMFDWtowJbKySKfgUQj72+A9OO20feJO+axIyd/GiTctvLcYol6sYmImssdEu6vvQ81jHlQZG+2vJG2oDNgVo5CHO9Bc0t28aCxoASmiqabqaWGoBypoitTZDRkNAHRqKmDzpsppYagDlQakeF8WmtXDwSMjDxBxt5HwI9CCKi423ouc1Gk7m4TlB1izrvR7ro5LdxZ+vHsfih2PvBHurfbDpFw67dHWSEyr7BkAWRc7d0sARn0qsvZZ5UtY9I2Pw/wC1SjVmdM+HLzRp7rp0aLSTdHozGI0d0Al7YFSGOvVrzlwcjVvWXfBncJ8+dSSiUMyKdwpXTpXSMb5qs1lxS4h/epXTO/cZl+0KRUpD1gcRXYXUnpkg/iDSr2GTDdp/KfKpY+x4bokaV3MkrgKWwAAqkkKi+AyxPMk+ewwWKyCySSaie0ABU4090YyBjnVa5usHiTbG5k+BA/ACoe/45dTbSzO48nZmH2E4pV7DJhq8/hPnQspPx+wsUEfaxRqmcRoc43zgIucc+VaH0j66FGVtIsn6cn7Ix/zEe6uMMCdiSfTw+zlR44wKUbuM+HHyxr/ei6sfca49cXj655GY+GTyB8FHJR7qZJGBWHFZnFVJKxzniSm6yYpnxSGkORSXeglqpg9nbflTd2pTtmgtQGO+aAWr00NjQAwaWDQgaUDQBlNFVqbg0sGgDBqIrU3BpQagHcTUtWpuHpStQDrtaWX9djTTXXuqgHSyV4fv8Kah69DUA4Yj7a8L0PX58vw9aQx8KAMDSw1AB5eteyNQC3lrIyfOghKGxoAjOM48KTM48KATSJDigFa96SzUHNelqAwtSCaxjSCa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14"/>
          <a:stretch>
            <a:fillRect/>
          </a:stretch>
        </p:blipFill>
        <p:spPr>
          <a:xfrm>
            <a:off x="7749912" y="875507"/>
            <a:ext cx="1263838" cy="1232242"/>
          </a:xfrm>
          <a:prstGeom prst="rect">
            <a:avLst/>
          </a:prstGeom>
        </p:spPr>
      </p:pic>
      <p:sp>
        <p:nvSpPr>
          <p:cNvPr id="9" name="Rectangle 8"/>
          <p:cNvSpPr/>
          <p:nvPr/>
        </p:nvSpPr>
        <p:spPr>
          <a:xfrm>
            <a:off x="3735006" y="690795"/>
            <a:ext cx="4572000" cy="338554"/>
          </a:xfrm>
          <a:prstGeom prst="rect">
            <a:avLst/>
          </a:prstGeom>
        </p:spPr>
        <p:txBody>
          <a:bodyPr>
            <a:spAutoFit/>
          </a:bodyPr>
          <a:lstStyle/>
          <a:p>
            <a:pPr algn="ctr"/>
            <a:r>
              <a:rPr lang="en-US" sz="1600" b="1" i="1" dirty="0" smtClean="0"/>
              <a:t>PSU E</a:t>
            </a:r>
            <a:r>
              <a:rPr lang="en-US" sz="1600" b="1" i="1" dirty="0"/>
              <a:t>. coli </a:t>
            </a:r>
            <a:r>
              <a:rPr lang="en-US" sz="1600" b="1" dirty="0"/>
              <a:t>Reference </a:t>
            </a:r>
            <a:r>
              <a:rPr lang="en-US" sz="1600" b="1" dirty="0" smtClean="0"/>
              <a:t>Center/(</a:t>
            </a:r>
            <a:r>
              <a:rPr lang="en-US" sz="1600" b="1" dirty="0"/>
              <a:t>USDA)</a:t>
            </a:r>
          </a:p>
        </p:txBody>
      </p:sp>
      <p:sp>
        <p:nvSpPr>
          <p:cNvPr id="10" name="Rectangle 9"/>
          <p:cNvSpPr/>
          <p:nvPr/>
        </p:nvSpPr>
        <p:spPr>
          <a:xfrm>
            <a:off x="7561204" y="2007937"/>
            <a:ext cx="1367883" cy="338554"/>
          </a:xfrm>
          <a:prstGeom prst="rect">
            <a:avLst/>
          </a:prstGeom>
        </p:spPr>
        <p:txBody>
          <a:bodyPr wrap="none">
            <a:spAutoFit/>
          </a:bodyPr>
          <a:lstStyle/>
          <a:p>
            <a:r>
              <a:rPr lang="en-US" sz="1600" b="1" i="1" dirty="0">
                <a:latin typeface="Abadi MT Condensed Light"/>
                <a:cs typeface="Abadi MT Condensed Light"/>
              </a:rPr>
              <a:t>March 10, 2015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treeWithHistDist_091714.jp2"/>
          <p:cNvPicPr>
            <a:picLocks noChangeAspect="1"/>
          </p:cNvPicPr>
          <p:nvPr/>
        </p:nvPicPr>
        <p:blipFill>
          <a:blip r:embed="rId2">
            <a:extLst>
              <a:ext uri="{28A0092B-C50C-407E-A947-70E740481C1C}">
                <a14:useLocalDpi xmlns:a14="http://schemas.microsoft.com/office/drawing/2010/main" val="0"/>
              </a:ext>
            </a:extLst>
          </a:blip>
          <a:srcRect t="2806" r="17735" b="3670"/>
          <a:stretch>
            <a:fillRect/>
          </a:stretch>
        </p:blipFill>
        <p:spPr bwMode="auto">
          <a:xfrm>
            <a:off x="596900" y="2559050"/>
            <a:ext cx="63754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795338"/>
            <a:ext cx="27686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340100"/>
            <a:ext cx="185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8"/>
          <p:cNvSpPr>
            <a:spLocks noChangeArrowheads="1"/>
          </p:cNvSpPr>
          <p:nvPr/>
        </p:nvSpPr>
        <p:spPr bwMode="auto">
          <a:xfrm>
            <a:off x="317500" y="1011238"/>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i="1"/>
              <a:t>An increased degree of certainty that comes with matching strains of pathogens through whole genome sequencing allowed for detection of this Salmonella contamination event in nutbutter across several states with low level contamination and a widely distributed product.</a:t>
            </a:r>
          </a:p>
        </p:txBody>
      </p:sp>
      <p:sp>
        <p:nvSpPr>
          <p:cNvPr id="49157" name="Rectangle 9"/>
          <p:cNvSpPr>
            <a:spLocks noChangeArrowheads="1"/>
          </p:cNvSpPr>
          <p:nvPr/>
        </p:nvSpPr>
        <p:spPr bwMode="auto">
          <a:xfrm>
            <a:off x="4762500" y="60277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SUMMER 2014</a:t>
            </a:r>
          </a:p>
        </p:txBody>
      </p:sp>
      <p:pic>
        <p:nvPicPr>
          <p:cNvPr id="4915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2" descr="ORS_logo_Page_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6315075"/>
            <a:ext cx="7032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32500" y="1524000"/>
            <a:ext cx="952500" cy="1905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7404100" y="1498600"/>
            <a:ext cx="952500" cy="1905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2" name="Group 76"/>
          <p:cNvGrpSpPr>
            <a:grpSpLocks/>
          </p:cNvGrpSpPr>
          <p:nvPr/>
        </p:nvGrpSpPr>
        <p:grpSpPr bwMode="auto">
          <a:xfrm>
            <a:off x="5012700" y="6384925"/>
            <a:ext cx="2764488" cy="473075"/>
            <a:chOff x="310680" y="1107072"/>
            <a:chExt cx="3216291" cy="472076"/>
          </a:xfrm>
        </p:grpSpPr>
        <p:sp>
          <p:nvSpPr>
            <p:cNvPr id="14" name="Rounded Rectangle 13"/>
            <p:cNvSpPr/>
            <p:nvPr/>
          </p:nvSpPr>
          <p:spPr>
            <a:xfrm>
              <a:off x="310680" y="1107072"/>
              <a:ext cx="3216291" cy="472076"/>
            </a:xfrm>
            <a:prstGeom prst="roundRect">
              <a:avLst/>
            </a:prstGeom>
            <a:gradFill flip="none" rotWithShape="1">
              <a:gsLst>
                <a:gs pos="0">
                  <a:srgbClr val="000082">
                    <a:lumMod val="49000"/>
                    <a:lumOff val="51000"/>
                  </a:srgbClr>
                </a:gs>
                <a:gs pos="43000">
                  <a:srgbClr val="66008F">
                    <a:lumMod val="64000"/>
                    <a:lumOff val="36000"/>
                  </a:srgbClr>
                </a:gs>
                <a:gs pos="56000">
                  <a:srgbClr val="BA0066">
                    <a:lumMod val="69000"/>
                    <a:lumOff val="31000"/>
                  </a:srgbClr>
                </a:gs>
                <a:gs pos="100000">
                  <a:srgbClr val="FF0000">
                    <a:lumMod val="76000"/>
                    <a:lumOff val="24000"/>
                  </a:srgbClr>
                </a:gs>
                <a:gs pos="100000">
                  <a:srgbClr val="FF8200"/>
                </a:gs>
              </a:gsLst>
              <a:lin ang="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415848" y="1113182"/>
              <a:ext cx="2790676" cy="399265"/>
            </a:xfrm>
            <a:prstGeom prst="rect">
              <a:avLst/>
            </a:prstGeom>
          </p:spPr>
          <p:txBody>
            <a:bodyPr>
              <a:spAutoFit/>
            </a:bodyPr>
            <a:lstStyle/>
            <a:p>
              <a:pPr algn="r">
                <a:defRPr/>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rPr>
                <a:t>Across missing links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2184400" y="452438"/>
            <a:ext cx="8229600" cy="1143000"/>
          </a:xfrm>
        </p:spPr>
        <p:txBody>
          <a:bodyPr/>
          <a:lstStyle/>
          <a:p>
            <a:r>
              <a:rPr lang="en-US" sz="2800" i="1">
                <a:solidFill>
                  <a:srgbClr val="4D4D4D"/>
                </a:solidFill>
                <a:latin typeface="Arial" charset="0"/>
              </a:rPr>
              <a:t>S</a:t>
            </a:r>
            <a:r>
              <a:rPr lang="en-US" sz="2800">
                <a:solidFill>
                  <a:srgbClr val="4D4D4D"/>
                </a:solidFill>
                <a:latin typeface="Arial" charset="0"/>
              </a:rPr>
              <a:t>. Bareilly Outbreak</a:t>
            </a:r>
            <a:br>
              <a:rPr lang="en-US" sz="2800">
                <a:solidFill>
                  <a:srgbClr val="4D4D4D"/>
                </a:solidFill>
                <a:latin typeface="Arial" charset="0"/>
              </a:rPr>
            </a:br>
            <a:r>
              <a:rPr lang="en-US" sz="2800">
                <a:solidFill>
                  <a:srgbClr val="4D4D4D"/>
                </a:solidFill>
                <a:latin typeface="Arial" charset="0"/>
              </a:rPr>
              <a:t>April-June 2012</a:t>
            </a:r>
          </a:p>
        </p:txBody>
      </p:sp>
      <p:grpSp>
        <p:nvGrpSpPr>
          <p:cNvPr id="81922" name="Group 7"/>
          <p:cNvGrpSpPr>
            <a:grpSpLocks/>
          </p:cNvGrpSpPr>
          <p:nvPr/>
        </p:nvGrpSpPr>
        <p:grpSpPr bwMode="auto">
          <a:xfrm>
            <a:off x="709613" y="1182688"/>
            <a:ext cx="7553325" cy="2290762"/>
            <a:chOff x="687081" y="2079880"/>
            <a:chExt cx="7552900" cy="2290973"/>
          </a:xfrm>
        </p:grpSpPr>
        <p:sp>
          <p:nvSpPr>
            <p:cNvPr id="82027" name="Rectangle 160"/>
            <p:cNvSpPr>
              <a:spLocks noChangeArrowheads="1"/>
            </p:cNvSpPr>
            <p:nvPr/>
          </p:nvSpPr>
          <p:spPr bwMode="auto">
            <a:xfrm rot="-5400000">
              <a:off x="1963933" y="3622289"/>
              <a:ext cx="14010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11/17/10 Shell-on Shrimp Sri Lanka      </a:t>
              </a:r>
              <a:endParaRPr lang="en-US" sz="600">
                <a:cs typeface="Arial" charset="0"/>
              </a:endParaRPr>
            </a:p>
          </p:txBody>
        </p:sp>
        <p:sp>
          <p:nvSpPr>
            <p:cNvPr id="82028" name="Rectangle 161"/>
            <p:cNvSpPr>
              <a:spLocks noChangeArrowheads="1"/>
            </p:cNvSpPr>
            <p:nvPr/>
          </p:nvSpPr>
          <p:spPr bwMode="auto">
            <a:xfrm rot="-5400000">
              <a:off x="2791142" y="3743315"/>
              <a:ext cx="11589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01/14/10 Frozen Fish   India        </a:t>
              </a:r>
              <a:endParaRPr lang="en-US" sz="600">
                <a:cs typeface="Arial" charset="0"/>
              </a:endParaRPr>
            </a:p>
          </p:txBody>
        </p:sp>
        <p:sp>
          <p:nvSpPr>
            <p:cNvPr id="82029" name="Rectangle 162"/>
            <p:cNvSpPr>
              <a:spLocks noChangeArrowheads="1"/>
            </p:cNvSpPr>
            <p:nvPr/>
          </p:nvSpPr>
          <p:spPr bwMode="auto">
            <a:xfrm rot="-5400000">
              <a:off x="2575728" y="3708049"/>
              <a:ext cx="122950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12/06/04 Crushed Chilis India        </a:t>
              </a:r>
              <a:endParaRPr lang="en-US" sz="600">
                <a:cs typeface="Arial" charset="0"/>
              </a:endParaRPr>
            </a:p>
          </p:txBody>
        </p:sp>
        <p:sp>
          <p:nvSpPr>
            <p:cNvPr id="82030" name="Rectangle 163"/>
            <p:cNvSpPr>
              <a:spLocks noChangeArrowheads="1"/>
            </p:cNvSpPr>
            <p:nvPr/>
          </p:nvSpPr>
          <p:spPr bwMode="auto">
            <a:xfrm rot="-5400000">
              <a:off x="4535686" y="3647937"/>
              <a:ext cx="134972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10/19/07 Coriander Powder India        </a:t>
              </a:r>
              <a:endParaRPr lang="en-US" sz="600">
                <a:cs typeface="Arial" charset="0"/>
              </a:endParaRPr>
            </a:p>
          </p:txBody>
        </p:sp>
        <p:sp>
          <p:nvSpPr>
            <p:cNvPr id="82031" name="Rectangle 165"/>
            <p:cNvSpPr>
              <a:spLocks noChangeArrowheads="1"/>
            </p:cNvSpPr>
            <p:nvPr/>
          </p:nvSpPr>
          <p:spPr bwMode="auto">
            <a:xfrm rot="-5400000">
              <a:off x="1171365" y="3706446"/>
              <a:ext cx="12327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03/12/01 Raw Shrimp Vietnam       </a:t>
              </a:r>
              <a:endParaRPr lang="en-US" sz="600">
                <a:cs typeface="Arial" charset="0"/>
              </a:endParaRPr>
            </a:p>
          </p:txBody>
        </p:sp>
        <p:sp>
          <p:nvSpPr>
            <p:cNvPr id="82032" name="Rectangle 166"/>
            <p:cNvSpPr>
              <a:spLocks noChangeArrowheads="1"/>
            </p:cNvSpPr>
            <p:nvPr/>
          </p:nvSpPr>
          <p:spPr bwMode="auto">
            <a:xfrm rot="-5400000">
              <a:off x="633491" y="3869953"/>
              <a:ext cx="90569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Environmental USA         </a:t>
              </a:r>
              <a:endParaRPr lang="en-US" sz="600">
                <a:cs typeface="Arial" charset="0"/>
              </a:endParaRPr>
            </a:p>
          </p:txBody>
        </p:sp>
        <p:sp>
          <p:nvSpPr>
            <p:cNvPr id="82033" name="Rectangle 167"/>
            <p:cNvSpPr>
              <a:spLocks noChangeArrowheads="1"/>
            </p:cNvSpPr>
            <p:nvPr/>
          </p:nvSpPr>
          <p:spPr bwMode="auto">
            <a:xfrm rot="-5400000">
              <a:off x="1369057" y="3637517"/>
              <a:ext cx="13705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09/18/08 Sand Goby Fish Vietnam       </a:t>
              </a:r>
              <a:endParaRPr lang="en-US" sz="600">
                <a:cs typeface="Arial" charset="0"/>
              </a:endParaRPr>
            </a:p>
          </p:txBody>
        </p:sp>
        <p:sp>
          <p:nvSpPr>
            <p:cNvPr id="82034" name="Rectangle 170"/>
            <p:cNvSpPr>
              <a:spLocks noChangeArrowheads="1"/>
            </p:cNvSpPr>
            <p:nvPr/>
          </p:nvSpPr>
          <p:spPr bwMode="auto">
            <a:xfrm rot="-5400000">
              <a:off x="4072170" y="3710454"/>
              <a:ext cx="12246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12/27/02 Frozen Shrimp India        </a:t>
              </a:r>
              <a:endParaRPr lang="en-US" sz="600">
                <a:cs typeface="Arial" charset="0"/>
              </a:endParaRPr>
            </a:p>
          </p:txBody>
        </p:sp>
        <p:sp>
          <p:nvSpPr>
            <p:cNvPr id="82035" name="Rectangle 171"/>
            <p:cNvSpPr>
              <a:spLocks noChangeArrowheads="1"/>
            </p:cNvSpPr>
            <p:nvPr/>
          </p:nvSpPr>
          <p:spPr bwMode="auto">
            <a:xfrm rot="-5400000">
              <a:off x="3977133" y="3178257"/>
              <a:ext cx="22890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11/13/09 Babgladeshi Fresh Water Fish (Bacha) Bangladesh     </a:t>
              </a:r>
              <a:endParaRPr lang="en-US" sz="600">
                <a:cs typeface="Arial" charset="0"/>
              </a:endParaRPr>
            </a:p>
          </p:txBody>
        </p:sp>
        <p:sp>
          <p:nvSpPr>
            <p:cNvPr id="82036" name="Rectangle 172"/>
            <p:cNvSpPr>
              <a:spLocks noChangeArrowheads="1"/>
            </p:cNvSpPr>
            <p:nvPr/>
          </p:nvSpPr>
          <p:spPr bwMode="auto">
            <a:xfrm rot="-5400000">
              <a:off x="5178552" y="4117346"/>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037" name="Rectangle 173"/>
            <p:cNvSpPr>
              <a:spLocks noChangeArrowheads="1"/>
            </p:cNvSpPr>
            <p:nvPr/>
          </p:nvSpPr>
          <p:spPr bwMode="auto">
            <a:xfrm rot="-5400000">
              <a:off x="3405346" y="3833885"/>
              <a:ext cx="977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05/08/72 Feather Meal USA</a:t>
              </a:r>
              <a:endParaRPr lang="en-US" sz="600">
                <a:cs typeface="Arial" charset="0"/>
              </a:endParaRPr>
            </a:p>
          </p:txBody>
        </p:sp>
        <p:sp>
          <p:nvSpPr>
            <p:cNvPr id="82038" name="Rectangle 174"/>
            <p:cNvSpPr>
              <a:spLocks noChangeArrowheads="1"/>
            </p:cNvSpPr>
            <p:nvPr/>
          </p:nvSpPr>
          <p:spPr bwMode="auto">
            <a:xfrm rot="-5400000">
              <a:off x="4344312" y="3631907"/>
              <a:ext cx="13817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02/08/07 Frozen Baila   Bangladesh     </a:t>
              </a:r>
              <a:endParaRPr lang="en-US" sz="600">
                <a:cs typeface="Arial" charset="0"/>
              </a:endParaRPr>
            </a:p>
          </p:txBody>
        </p:sp>
        <p:sp>
          <p:nvSpPr>
            <p:cNvPr id="82039" name="Rectangle 175"/>
            <p:cNvSpPr>
              <a:spLocks noChangeArrowheads="1"/>
            </p:cNvSpPr>
            <p:nvPr/>
          </p:nvSpPr>
          <p:spPr bwMode="auto">
            <a:xfrm rot="-5400000">
              <a:off x="4105557" y="3482026"/>
              <a:ext cx="16815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07/12/02 Frozen Undeveined Shrimp India        </a:t>
              </a:r>
              <a:endParaRPr lang="en-US" sz="600">
                <a:cs typeface="Arial" charset="0"/>
              </a:endParaRPr>
            </a:p>
          </p:txBody>
        </p:sp>
        <p:sp>
          <p:nvSpPr>
            <p:cNvPr id="82040" name="Rectangle 176"/>
            <p:cNvSpPr>
              <a:spLocks noChangeArrowheads="1"/>
            </p:cNvSpPr>
            <p:nvPr/>
          </p:nvSpPr>
          <p:spPr bwMode="auto">
            <a:xfrm rot="-5400000">
              <a:off x="1727765" y="3647937"/>
              <a:ext cx="134972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03/17/08 Coriander Powder India        </a:t>
              </a:r>
              <a:endParaRPr lang="en-US" sz="600">
                <a:cs typeface="Arial" charset="0"/>
              </a:endParaRPr>
            </a:p>
          </p:txBody>
        </p:sp>
        <p:sp>
          <p:nvSpPr>
            <p:cNvPr id="82041" name="Rectangle 177"/>
            <p:cNvSpPr>
              <a:spLocks noChangeArrowheads="1"/>
            </p:cNvSpPr>
            <p:nvPr/>
          </p:nvSpPr>
          <p:spPr bwMode="auto">
            <a:xfrm rot="-5400000">
              <a:off x="2940041" y="3719270"/>
              <a:ext cx="12070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04/22/05 Sesame Seed  India        </a:t>
              </a:r>
              <a:endParaRPr lang="en-US" sz="600">
                <a:cs typeface="Arial" charset="0"/>
              </a:endParaRPr>
            </a:p>
          </p:txBody>
        </p:sp>
        <p:sp>
          <p:nvSpPr>
            <p:cNvPr id="82042" name="Rectangle 178"/>
            <p:cNvSpPr>
              <a:spLocks noChangeArrowheads="1"/>
            </p:cNvSpPr>
            <p:nvPr/>
          </p:nvSpPr>
          <p:spPr bwMode="auto">
            <a:xfrm rot="-5400000">
              <a:off x="2487654" y="3706446"/>
              <a:ext cx="12327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05/09/07 Ginger Powder India        </a:t>
              </a:r>
              <a:endParaRPr lang="en-US" sz="600">
                <a:cs typeface="Arial" charset="0"/>
              </a:endParaRPr>
            </a:p>
          </p:txBody>
        </p:sp>
        <p:sp>
          <p:nvSpPr>
            <p:cNvPr id="82043" name="Rectangle 180"/>
            <p:cNvSpPr>
              <a:spLocks noChangeArrowheads="1"/>
            </p:cNvSpPr>
            <p:nvPr/>
          </p:nvSpPr>
          <p:spPr bwMode="auto">
            <a:xfrm rot="-5400000">
              <a:off x="1526065" y="3710454"/>
              <a:ext cx="12246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12/29/04 Frozen Shrimp India        </a:t>
              </a:r>
              <a:endParaRPr lang="en-US" sz="600">
                <a:cs typeface="Arial" charset="0"/>
              </a:endParaRPr>
            </a:p>
          </p:txBody>
        </p:sp>
        <p:sp>
          <p:nvSpPr>
            <p:cNvPr id="82044" name="Rectangle 181"/>
            <p:cNvSpPr>
              <a:spLocks noChangeArrowheads="1"/>
            </p:cNvSpPr>
            <p:nvPr/>
          </p:nvSpPr>
          <p:spPr bwMode="auto">
            <a:xfrm rot="-5400000">
              <a:off x="3755944" y="3747323"/>
              <a:ext cx="11509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06/01/09 Chili Powder India        </a:t>
              </a:r>
              <a:endParaRPr lang="en-US" sz="600">
                <a:cs typeface="Arial" charset="0"/>
              </a:endParaRPr>
            </a:p>
          </p:txBody>
        </p:sp>
        <p:sp>
          <p:nvSpPr>
            <p:cNvPr id="82045" name="Rectangle 182"/>
            <p:cNvSpPr>
              <a:spLocks noChangeArrowheads="1"/>
            </p:cNvSpPr>
            <p:nvPr/>
          </p:nvSpPr>
          <p:spPr bwMode="auto">
            <a:xfrm rot="-5400000">
              <a:off x="4651011" y="3676791"/>
              <a:ext cx="12920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04/06/10 Fish Stomach Vietnam       </a:t>
              </a:r>
              <a:endParaRPr lang="en-US" sz="600">
                <a:cs typeface="Arial" charset="0"/>
              </a:endParaRPr>
            </a:p>
          </p:txBody>
        </p:sp>
        <p:sp>
          <p:nvSpPr>
            <p:cNvPr id="82046" name="Rectangle 183"/>
            <p:cNvSpPr>
              <a:spLocks noChangeArrowheads="1"/>
            </p:cNvSpPr>
            <p:nvPr/>
          </p:nvSpPr>
          <p:spPr bwMode="auto">
            <a:xfrm rot="-5400000">
              <a:off x="4096124" y="3647937"/>
              <a:ext cx="134972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09/17/03 Coriander Powder India        </a:t>
              </a:r>
              <a:endParaRPr lang="en-US" sz="600">
                <a:cs typeface="Arial" charset="0"/>
              </a:endParaRPr>
            </a:p>
          </p:txBody>
        </p:sp>
        <p:sp>
          <p:nvSpPr>
            <p:cNvPr id="82047" name="Rectangle 186"/>
            <p:cNvSpPr>
              <a:spLocks noChangeArrowheads="1"/>
            </p:cNvSpPr>
            <p:nvPr/>
          </p:nvSpPr>
          <p:spPr bwMode="auto">
            <a:xfrm rot="-5400000">
              <a:off x="703651"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p>
          </p:txBody>
        </p:sp>
        <p:sp>
          <p:nvSpPr>
            <p:cNvPr id="82048" name="Rectangle 187"/>
            <p:cNvSpPr>
              <a:spLocks noChangeArrowheads="1"/>
            </p:cNvSpPr>
            <p:nvPr/>
          </p:nvSpPr>
          <p:spPr bwMode="auto">
            <a:xfrm rot="-5400000">
              <a:off x="369273" y="3869953"/>
              <a:ext cx="90569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Environmental USA         </a:t>
              </a:r>
              <a:endParaRPr lang="en-US" sz="600">
                <a:cs typeface="Arial" charset="0"/>
              </a:endParaRPr>
            </a:p>
          </p:txBody>
        </p:sp>
        <p:sp>
          <p:nvSpPr>
            <p:cNvPr id="82049" name="Rectangle 188"/>
            <p:cNvSpPr>
              <a:spLocks noChangeArrowheads="1"/>
            </p:cNvSpPr>
            <p:nvPr/>
          </p:nvSpPr>
          <p:spPr bwMode="auto">
            <a:xfrm rot="-5400000">
              <a:off x="903230" y="3789001"/>
              <a:ext cx="10676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1975-07- Frog Legs Unknown</a:t>
              </a:r>
              <a:endParaRPr lang="en-US" sz="600">
                <a:cs typeface="Arial" charset="0"/>
              </a:endParaRPr>
            </a:p>
          </p:txBody>
        </p:sp>
        <p:sp>
          <p:nvSpPr>
            <p:cNvPr id="82050" name="Rectangle 190"/>
            <p:cNvSpPr>
              <a:spLocks noChangeArrowheads="1"/>
            </p:cNvSpPr>
            <p:nvPr/>
          </p:nvSpPr>
          <p:spPr bwMode="auto">
            <a:xfrm rot="-5400000">
              <a:off x="1650202" y="3745720"/>
              <a:ext cx="11541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02/05/08 Kheer Mix Pakistan      </a:t>
              </a:r>
              <a:endParaRPr lang="en-US" sz="600">
                <a:cs typeface="Arial" charset="0"/>
              </a:endParaRPr>
            </a:p>
          </p:txBody>
        </p:sp>
        <p:sp>
          <p:nvSpPr>
            <p:cNvPr id="82051" name="Rectangle 191"/>
            <p:cNvSpPr>
              <a:spLocks noChangeArrowheads="1"/>
            </p:cNvSpPr>
            <p:nvPr/>
          </p:nvSpPr>
          <p:spPr bwMode="auto">
            <a:xfrm rot="-5400000">
              <a:off x="3499650" y="3666371"/>
              <a:ext cx="131286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11/18/05 Cayenne Pepper  India        </a:t>
              </a:r>
              <a:endParaRPr lang="en-US" sz="600">
                <a:cs typeface="Arial" charset="0"/>
              </a:endParaRPr>
            </a:p>
          </p:txBody>
        </p:sp>
        <p:sp>
          <p:nvSpPr>
            <p:cNvPr id="82052" name="Rectangle 192"/>
            <p:cNvSpPr>
              <a:spLocks noChangeArrowheads="1"/>
            </p:cNvSpPr>
            <p:nvPr/>
          </p:nvSpPr>
          <p:spPr bwMode="auto">
            <a:xfrm rot="-5400000">
              <a:off x="4963136" y="3549352"/>
              <a:ext cx="15468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08/08/05 Frozen Whole Tilapia Thailand      </a:t>
              </a:r>
              <a:endParaRPr lang="en-US" sz="600">
                <a:cs typeface="Arial" charset="0"/>
              </a:endParaRPr>
            </a:p>
          </p:txBody>
        </p:sp>
        <p:sp>
          <p:nvSpPr>
            <p:cNvPr id="82053" name="Rectangle 194"/>
            <p:cNvSpPr>
              <a:spLocks noChangeArrowheads="1"/>
            </p:cNvSpPr>
            <p:nvPr/>
          </p:nvSpPr>
          <p:spPr bwMode="auto">
            <a:xfrm rot="-5400000">
              <a:off x="5034562" y="3709652"/>
              <a:ext cx="12262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08/17/06 Lobster Tails Taiwan       </a:t>
              </a:r>
              <a:endParaRPr lang="en-US" sz="600">
                <a:cs typeface="Arial" charset="0"/>
              </a:endParaRPr>
            </a:p>
          </p:txBody>
        </p:sp>
        <p:sp>
          <p:nvSpPr>
            <p:cNvPr id="82054" name="Rectangle 195"/>
            <p:cNvSpPr>
              <a:spLocks noChangeArrowheads="1"/>
            </p:cNvSpPr>
            <p:nvPr/>
          </p:nvSpPr>
          <p:spPr bwMode="auto">
            <a:xfrm rot="-5400000">
              <a:off x="3323686" y="3841099"/>
              <a:ext cx="96340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05/02/72 Poultry Meal USA</a:t>
              </a:r>
              <a:endParaRPr lang="en-US" sz="600">
                <a:cs typeface="Arial" charset="0"/>
              </a:endParaRPr>
            </a:p>
          </p:txBody>
        </p:sp>
        <p:sp>
          <p:nvSpPr>
            <p:cNvPr id="82055" name="Rectangle 196"/>
            <p:cNvSpPr>
              <a:spLocks noChangeArrowheads="1"/>
            </p:cNvSpPr>
            <p:nvPr/>
          </p:nvSpPr>
          <p:spPr bwMode="auto">
            <a:xfrm rot="-5400000">
              <a:off x="3088135" y="3692019"/>
              <a:ext cx="12615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1974-08- Nonfat Dry Milk Unknown</a:t>
              </a:r>
              <a:endParaRPr lang="en-US" sz="600">
                <a:cs typeface="Arial" charset="0"/>
              </a:endParaRPr>
            </a:p>
          </p:txBody>
        </p:sp>
        <p:sp>
          <p:nvSpPr>
            <p:cNvPr id="82056" name="Rectangle 199"/>
            <p:cNvSpPr>
              <a:spLocks noChangeArrowheads="1"/>
            </p:cNvSpPr>
            <p:nvPr/>
          </p:nvSpPr>
          <p:spPr bwMode="auto">
            <a:xfrm rot="-5400000">
              <a:off x="2823916" y="3692019"/>
              <a:ext cx="126156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05/14/09 Irrigation Water USA         </a:t>
              </a:r>
              <a:endParaRPr lang="en-US" sz="600">
                <a:cs typeface="Arial" charset="0"/>
              </a:endParaRPr>
            </a:p>
          </p:txBody>
        </p:sp>
        <p:sp>
          <p:nvSpPr>
            <p:cNvPr id="82057" name="Rectangle 200"/>
            <p:cNvSpPr>
              <a:spLocks noChangeArrowheads="1"/>
            </p:cNvSpPr>
            <p:nvPr/>
          </p:nvSpPr>
          <p:spPr bwMode="auto">
            <a:xfrm rot="-5400000">
              <a:off x="3674805" y="3486034"/>
              <a:ext cx="16735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02/26/04 Frozen Raw Peeled Shrimp India        </a:t>
              </a:r>
              <a:endParaRPr lang="en-US" sz="600">
                <a:cs typeface="Arial" charset="0"/>
              </a:endParaRPr>
            </a:p>
          </p:txBody>
        </p:sp>
        <p:sp>
          <p:nvSpPr>
            <p:cNvPr id="82058" name="Rectangle 201"/>
            <p:cNvSpPr>
              <a:spLocks noChangeArrowheads="1"/>
            </p:cNvSpPr>
            <p:nvPr/>
          </p:nvSpPr>
          <p:spPr bwMode="auto">
            <a:xfrm rot="-5400000">
              <a:off x="3425658" y="4118418"/>
              <a:ext cx="4087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ATCC 9115</a:t>
              </a:r>
              <a:endParaRPr lang="en-US" sz="600">
                <a:cs typeface="Arial" charset="0"/>
              </a:endParaRPr>
            </a:p>
          </p:txBody>
        </p:sp>
        <p:sp>
          <p:nvSpPr>
            <p:cNvPr id="82059" name="Rectangle 202"/>
            <p:cNvSpPr>
              <a:spLocks noChangeArrowheads="1"/>
            </p:cNvSpPr>
            <p:nvPr/>
          </p:nvSpPr>
          <p:spPr bwMode="auto">
            <a:xfrm rot="-5400000">
              <a:off x="4517684" y="3279246"/>
              <a:ext cx="20871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12/05/05 Frozen Rock Lobster Tails United Arab Emirates</a:t>
              </a:r>
              <a:endParaRPr lang="en-US" sz="600">
                <a:cs typeface="Arial" charset="0"/>
              </a:endParaRPr>
            </a:p>
          </p:txBody>
        </p:sp>
        <p:sp>
          <p:nvSpPr>
            <p:cNvPr id="82060" name="Rectangle 205"/>
            <p:cNvSpPr>
              <a:spLocks noChangeArrowheads="1"/>
            </p:cNvSpPr>
            <p:nvPr/>
          </p:nvSpPr>
          <p:spPr bwMode="auto">
            <a:xfrm rot="-5400000">
              <a:off x="-8943" y="3580611"/>
              <a:ext cx="14843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07/06/05 Fresh Canaloupe USA                 </a:t>
              </a:r>
              <a:endParaRPr lang="en-US" sz="600">
                <a:cs typeface="Arial" charset="0"/>
              </a:endParaRPr>
            </a:p>
          </p:txBody>
        </p:sp>
        <p:sp>
          <p:nvSpPr>
            <p:cNvPr id="82061" name="Rectangle 207"/>
            <p:cNvSpPr>
              <a:spLocks noChangeArrowheads="1"/>
            </p:cNvSpPr>
            <p:nvPr/>
          </p:nvSpPr>
          <p:spPr bwMode="auto">
            <a:xfrm rot="-5400000">
              <a:off x="544619" y="3869953"/>
              <a:ext cx="90569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Environmental USA         </a:t>
              </a:r>
              <a:endParaRPr lang="en-US" sz="600">
                <a:cs typeface="Arial" charset="0"/>
              </a:endParaRPr>
            </a:p>
          </p:txBody>
        </p:sp>
        <p:sp>
          <p:nvSpPr>
            <p:cNvPr id="82062" name="Rectangle 208"/>
            <p:cNvSpPr>
              <a:spLocks noChangeArrowheads="1"/>
            </p:cNvSpPr>
            <p:nvPr/>
          </p:nvSpPr>
          <p:spPr bwMode="auto">
            <a:xfrm rot="-5400000">
              <a:off x="615674" y="3676791"/>
              <a:ext cx="129202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07/09/01 Pabda Fish Bangladesh     </a:t>
              </a:r>
              <a:endParaRPr lang="en-US" sz="600">
                <a:cs typeface="Arial" charset="0"/>
              </a:endParaRPr>
            </a:p>
          </p:txBody>
        </p:sp>
        <p:sp>
          <p:nvSpPr>
            <p:cNvPr id="82063" name="Rectangle 209"/>
            <p:cNvSpPr>
              <a:spLocks noChangeArrowheads="1"/>
            </p:cNvSpPr>
            <p:nvPr/>
          </p:nvSpPr>
          <p:spPr bwMode="auto">
            <a:xfrm rot="-5400000">
              <a:off x="4215453" y="3678394"/>
              <a:ext cx="128881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03/14/05 Coriander   Bangladesh     </a:t>
              </a:r>
              <a:endParaRPr lang="en-US" sz="600">
                <a:cs typeface="Arial" charset="0"/>
              </a:endParaRPr>
            </a:p>
          </p:txBody>
        </p:sp>
        <p:sp>
          <p:nvSpPr>
            <p:cNvPr id="82064" name="Rectangle 212"/>
            <p:cNvSpPr>
              <a:spLocks noChangeArrowheads="1"/>
            </p:cNvSpPr>
            <p:nvPr/>
          </p:nvSpPr>
          <p:spPr bwMode="auto">
            <a:xfrm rot="-5400000">
              <a:off x="1989764" y="3823466"/>
              <a:ext cx="9986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08/18/11 Coconut India        </a:t>
              </a:r>
              <a:endParaRPr lang="en-US" sz="600">
                <a:cs typeface="Arial" charset="0"/>
              </a:endParaRPr>
            </a:p>
          </p:txBody>
        </p:sp>
        <p:sp>
          <p:nvSpPr>
            <p:cNvPr id="82065" name="Rectangle 213"/>
            <p:cNvSpPr>
              <a:spLocks noChangeArrowheads="1"/>
            </p:cNvSpPr>
            <p:nvPr/>
          </p:nvSpPr>
          <p:spPr bwMode="auto">
            <a:xfrm rot="-5400000">
              <a:off x="3498939" y="3752132"/>
              <a:ext cx="11413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06/26/00 Scallops Indonesia      </a:t>
              </a:r>
              <a:endParaRPr lang="en-US" sz="600">
                <a:cs typeface="Arial" charset="0"/>
              </a:endParaRPr>
            </a:p>
          </p:txBody>
        </p:sp>
        <p:sp>
          <p:nvSpPr>
            <p:cNvPr id="82066" name="Rectangle 214"/>
            <p:cNvSpPr>
              <a:spLocks noChangeArrowheads="1"/>
            </p:cNvSpPr>
            <p:nvPr/>
          </p:nvSpPr>
          <p:spPr bwMode="auto">
            <a:xfrm rot="-5400000">
              <a:off x="3511578" y="3589427"/>
              <a:ext cx="146674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10/17/11 Punjabi Cheole Spice India        </a:t>
              </a:r>
              <a:endParaRPr lang="en-US" sz="600">
                <a:cs typeface="Arial" charset="0"/>
              </a:endParaRPr>
            </a:p>
          </p:txBody>
        </p:sp>
        <p:sp>
          <p:nvSpPr>
            <p:cNvPr id="82067" name="Rectangle 215"/>
            <p:cNvSpPr>
              <a:spLocks noChangeArrowheads="1"/>
            </p:cNvSpPr>
            <p:nvPr/>
          </p:nvSpPr>
          <p:spPr bwMode="auto">
            <a:xfrm rot="-5400000">
              <a:off x="3349149" y="3691218"/>
              <a:ext cx="12631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05/01/72 Poultry Feather Meal USA</a:t>
              </a:r>
              <a:endParaRPr lang="en-US" sz="600">
                <a:cs typeface="Arial" charset="0"/>
              </a:endParaRPr>
            </a:p>
          </p:txBody>
        </p:sp>
        <p:sp>
          <p:nvSpPr>
            <p:cNvPr id="82068" name="Rectangle 216"/>
            <p:cNvSpPr>
              <a:spLocks noChangeArrowheads="1"/>
            </p:cNvSpPr>
            <p:nvPr/>
          </p:nvSpPr>
          <p:spPr bwMode="auto">
            <a:xfrm rot="-5400000">
              <a:off x="904649" y="3615075"/>
              <a:ext cx="141545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02/17/11 Red Chili Powder Pakistan      </a:t>
              </a:r>
              <a:endParaRPr lang="en-US" sz="600">
                <a:cs typeface="Arial" charset="0"/>
              </a:endParaRPr>
            </a:p>
          </p:txBody>
        </p:sp>
        <p:sp>
          <p:nvSpPr>
            <p:cNvPr id="82069" name="Rectangle 217"/>
            <p:cNvSpPr>
              <a:spLocks noChangeArrowheads="1"/>
            </p:cNvSpPr>
            <p:nvPr/>
          </p:nvSpPr>
          <p:spPr bwMode="auto">
            <a:xfrm rot="-5400000">
              <a:off x="887726" y="3511682"/>
              <a:ext cx="162223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04/17/08 Fennel Seeds United Arab Emirates</a:t>
              </a:r>
              <a:endParaRPr lang="en-US" sz="600">
                <a:cs typeface="Arial" charset="0"/>
              </a:endParaRPr>
            </a:p>
          </p:txBody>
        </p:sp>
        <p:sp>
          <p:nvSpPr>
            <p:cNvPr id="82070" name="Rectangle 218"/>
            <p:cNvSpPr>
              <a:spLocks noChangeArrowheads="1"/>
            </p:cNvSpPr>
            <p:nvPr/>
          </p:nvSpPr>
          <p:spPr bwMode="auto">
            <a:xfrm rot="-5400000">
              <a:off x="1241006" y="3689615"/>
              <a:ext cx="126637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07/30/01 Whisker Fish Vietnam       </a:t>
              </a:r>
              <a:endParaRPr lang="en-US" sz="600">
                <a:cs typeface="Arial" charset="0"/>
              </a:endParaRPr>
            </a:p>
          </p:txBody>
        </p:sp>
        <p:sp>
          <p:nvSpPr>
            <p:cNvPr id="82071" name="Rectangle 219"/>
            <p:cNvSpPr>
              <a:spLocks noChangeArrowheads="1"/>
            </p:cNvSpPr>
            <p:nvPr/>
          </p:nvSpPr>
          <p:spPr bwMode="auto">
            <a:xfrm rot="-5400000">
              <a:off x="4889674" y="3740109"/>
              <a:ext cx="116538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11/16/05 Hilsa Fish  Thailand      </a:t>
              </a:r>
              <a:endParaRPr lang="en-US" sz="600">
                <a:cs typeface="Arial" charset="0"/>
              </a:endParaRPr>
            </a:p>
          </p:txBody>
        </p:sp>
        <p:sp>
          <p:nvSpPr>
            <p:cNvPr id="82072" name="Rectangle 220"/>
            <p:cNvSpPr>
              <a:spLocks noChangeArrowheads="1"/>
            </p:cNvSpPr>
            <p:nvPr/>
          </p:nvSpPr>
          <p:spPr bwMode="auto">
            <a:xfrm rot="-5400000">
              <a:off x="548844" y="3700034"/>
              <a:ext cx="124553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09/08/08 Chili Powder Thailand      </a:t>
              </a:r>
              <a:endParaRPr lang="en-US" sz="600">
                <a:cs typeface="Arial" charset="0"/>
              </a:endParaRPr>
            </a:p>
          </p:txBody>
        </p:sp>
        <p:sp>
          <p:nvSpPr>
            <p:cNvPr id="82073" name="Rectangle 221"/>
            <p:cNvSpPr>
              <a:spLocks noChangeArrowheads="1"/>
            </p:cNvSpPr>
            <p:nvPr/>
          </p:nvSpPr>
          <p:spPr bwMode="auto">
            <a:xfrm rot="-5400000">
              <a:off x="1632478" y="3641525"/>
              <a:ext cx="136255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1109/30/10 Sesame Seeds India        </a:t>
              </a:r>
              <a:endParaRPr lang="en-US" sz="600">
                <a:cs typeface="Arial" charset="0"/>
              </a:endParaRPr>
            </a:p>
          </p:txBody>
        </p:sp>
        <p:sp>
          <p:nvSpPr>
            <p:cNvPr id="82074" name="Rectangle 224"/>
            <p:cNvSpPr>
              <a:spLocks noChangeArrowheads="1"/>
            </p:cNvSpPr>
            <p:nvPr/>
          </p:nvSpPr>
          <p:spPr bwMode="auto">
            <a:xfrm rot="-5400000">
              <a:off x="2140973" y="3710454"/>
              <a:ext cx="122469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11/08/02 Cumin Powder India        </a:t>
              </a:r>
              <a:endParaRPr lang="en-US" sz="600">
                <a:cs typeface="Arial" charset="0"/>
              </a:endParaRPr>
            </a:p>
          </p:txBody>
        </p:sp>
        <p:sp>
          <p:nvSpPr>
            <p:cNvPr id="82075" name="Rectangle 226"/>
            <p:cNvSpPr>
              <a:spLocks noChangeArrowheads="1"/>
            </p:cNvSpPr>
            <p:nvPr/>
          </p:nvSpPr>
          <p:spPr bwMode="auto">
            <a:xfrm rot="-5400000">
              <a:off x="2101882" y="3846709"/>
              <a:ext cx="95218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03/27/02 Shrimp India        </a:t>
              </a:r>
              <a:endParaRPr lang="en-US" sz="600">
                <a:cs typeface="Arial" charset="0"/>
              </a:endParaRPr>
            </a:p>
          </p:txBody>
        </p:sp>
        <p:sp>
          <p:nvSpPr>
            <p:cNvPr id="82076" name="Rectangle 227"/>
            <p:cNvSpPr>
              <a:spLocks noChangeArrowheads="1"/>
            </p:cNvSpPr>
            <p:nvPr/>
          </p:nvSpPr>
          <p:spPr bwMode="auto">
            <a:xfrm rot="-5400000">
              <a:off x="881037" y="3240774"/>
              <a:ext cx="216405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12/23/02 Frozen Raw Esomus Swaison Whole   Vietnam       </a:t>
              </a:r>
              <a:endParaRPr lang="en-US" sz="600">
                <a:cs typeface="Arial" charset="0"/>
              </a:endParaRPr>
            </a:p>
          </p:txBody>
        </p:sp>
        <p:sp>
          <p:nvSpPr>
            <p:cNvPr id="82077" name="Rectangle 228"/>
            <p:cNvSpPr>
              <a:spLocks noChangeArrowheads="1"/>
            </p:cNvSpPr>
            <p:nvPr/>
          </p:nvSpPr>
          <p:spPr bwMode="auto">
            <a:xfrm rot="-5400000">
              <a:off x="2257005" y="3651143"/>
              <a:ext cx="134331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10/12/01 Frozen Rohu Rish India        </a:t>
              </a:r>
              <a:endParaRPr lang="en-US" sz="600">
                <a:cs typeface="Arial" charset="0"/>
              </a:endParaRPr>
            </a:p>
          </p:txBody>
        </p:sp>
        <p:sp>
          <p:nvSpPr>
            <p:cNvPr id="82078" name="Rectangle 229"/>
            <p:cNvSpPr>
              <a:spLocks noChangeArrowheads="1"/>
            </p:cNvSpPr>
            <p:nvPr/>
          </p:nvSpPr>
          <p:spPr bwMode="auto">
            <a:xfrm rot="-5400000">
              <a:off x="4119550" y="3846709"/>
              <a:ext cx="95218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10/17/00 Shrimp India        </a:t>
              </a:r>
              <a:endParaRPr lang="en-US" sz="600">
                <a:cs typeface="Arial" charset="0"/>
              </a:endParaRPr>
            </a:p>
          </p:txBody>
        </p:sp>
        <p:sp>
          <p:nvSpPr>
            <p:cNvPr id="82079" name="Rectangle 231"/>
            <p:cNvSpPr>
              <a:spLocks noChangeArrowheads="1"/>
            </p:cNvSpPr>
            <p:nvPr/>
          </p:nvSpPr>
          <p:spPr bwMode="auto">
            <a:xfrm rot="-5400000">
              <a:off x="2439657" y="3747323"/>
              <a:ext cx="115095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09/09/10 Chili Powder India        </a:t>
              </a:r>
              <a:endParaRPr lang="en-US" sz="600">
                <a:cs typeface="Arial" charset="0"/>
              </a:endParaRPr>
            </a:p>
          </p:txBody>
        </p:sp>
        <p:sp>
          <p:nvSpPr>
            <p:cNvPr id="82080" name="Rectangle 232"/>
            <p:cNvSpPr>
              <a:spLocks noChangeArrowheads="1"/>
            </p:cNvSpPr>
            <p:nvPr/>
          </p:nvSpPr>
          <p:spPr bwMode="auto">
            <a:xfrm rot="-5400000">
              <a:off x="814173" y="3613472"/>
              <a:ext cx="14186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02/22/10 Ground Red Pepper USA         </a:t>
              </a:r>
              <a:endParaRPr lang="en-US" sz="600">
                <a:cs typeface="Arial" charset="0"/>
              </a:endParaRPr>
            </a:p>
          </p:txBody>
        </p:sp>
        <p:sp>
          <p:nvSpPr>
            <p:cNvPr id="82081" name="Rectangle 234"/>
            <p:cNvSpPr>
              <a:spLocks noChangeArrowheads="1"/>
            </p:cNvSpPr>
            <p:nvPr/>
          </p:nvSpPr>
          <p:spPr bwMode="auto">
            <a:xfrm rot="-5400000">
              <a:off x="2095996" y="3579008"/>
              <a:ext cx="148758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06/27/11 Organic Black Pepper India        </a:t>
              </a:r>
              <a:endParaRPr lang="en-US" sz="600">
                <a:cs typeface="Arial" charset="0"/>
              </a:endParaRPr>
            </a:p>
          </p:txBody>
        </p:sp>
        <p:sp>
          <p:nvSpPr>
            <p:cNvPr id="82082" name="Rectangle 236"/>
            <p:cNvSpPr>
              <a:spLocks noChangeArrowheads="1"/>
            </p:cNvSpPr>
            <p:nvPr/>
          </p:nvSpPr>
          <p:spPr bwMode="auto">
            <a:xfrm rot="-5400000">
              <a:off x="5125745" y="3620686"/>
              <a:ext cx="140423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05/13/03 Frozen Raw Shrimp India        </a:t>
              </a:r>
              <a:endParaRPr lang="en-US" sz="600">
                <a:cs typeface="Arial" charset="0"/>
              </a:endParaRPr>
            </a:p>
          </p:txBody>
        </p:sp>
        <p:sp>
          <p:nvSpPr>
            <p:cNvPr id="82083" name="Rectangle 241"/>
            <p:cNvSpPr>
              <a:spLocks noChangeArrowheads="1"/>
            </p:cNvSpPr>
            <p:nvPr/>
          </p:nvSpPr>
          <p:spPr bwMode="auto">
            <a:xfrm rot="-5400000">
              <a:off x="497764" y="3472408"/>
              <a:ext cx="170078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03/01/06 Frozen Crab with Claws  Sri Lanka      </a:t>
              </a:r>
              <a:endParaRPr lang="en-US" sz="600">
                <a:cs typeface="Arial" charset="0"/>
              </a:endParaRPr>
            </a:p>
          </p:txBody>
        </p:sp>
        <p:sp>
          <p:nvSpPr>
            <p:cNvPr id="82084" name="Rectangle 164"/>
            <p:cNvSpPr>
              <a:spLocks noChangeArrowheads="1"/>
            </p:cNvSpPr>
            <p:nvPr/>
          </p:nvSpPr>
          <p:spPr bwMode="auto">
            <a:xfrm rot="-5400000">
              <a:off x="7202607"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85" name="Rectangle 168"/>
            <p:cNvSpPr>
              <a:spLocks noChangeArrowheads="1"/>
            </p:cNvSpPr>
            <p:nvPr/>
          </p:nvSpPr>
          <p:spPr bwMode="auto">
            <a:xfrm rot="-5400000">
              <a:off x="7903987"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86" name="Rectangle 169"/>
            <p:cNvSpPr>
              <a:spLocks noChangeArrowheads="1"/>
            </p:cNvSpPr>
            <p:nvPr/>
          </p:nvSpPr>
          <p:spPr bwMode="auto">
            <a:xfrm rot="-5400000">
              <a:off x="6761460"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087" name="Rectangle 179"/>
            <p:cNvSpPr>
              <a:spLocks noChangeArrowheads="1"/>
            </p:cNvSpPr>
            <p:nvPr/>
          </p:nvSpPr>
          <p:spPr bwMode="auto">
            <a:xfrm rot="-5400000">
              <a:off x="7992860"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88" name="Rectangle 184"/>
            <p:cNvSpPr>
              <a:spLocks noChangeArrowheads="1"/>
            </p:cNvSpPr>
            <p:nvPr/>
          </p:nvSpPr>
          <p:spPr bwMode="auto">
            <a:xfrm rot="-5400000">
              <a:off x="6230622"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089" name="Rectangle 185"/>
            <p:cNvSpPr>
              <a:spLocks noChangeArrowheads="1"/>
            </p:cNvSpPr>
            <p:nvPr/>
          </p:nvSpPr>
          <p:spPr bwMode="auto">
            <a:xfrm rot="-5400000">
              <a:off x="6851917"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0" name="Rectangle 189"/>
            <p:cNvSpPr>
              <a:spLocks noChangeArrowheads="1"/>
            </p:cNvSpPr>
            <p:nvPr/>
          </p:nvSpPr>
          <p:spPr bwMode="auto">
            <a:xfrm rot="-5400000">
              <a:off x="6587699"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1" name="Rectangle 193"/>
            <p:cNvSpPr>
              <a:spLocks noChangeArrowheads="1"/>
            </p:cNvSpPr>
            <p:nvPr/>
          </p:nvSpPr>
          <p:spPr bwMode="auto">
            <a:xfrm rot="-5400000">
              <a:off x="6494839"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092" name="Rectangle 197"/>
            <p:cNvSpPr>
              <a:spLocks noChangeArrowheads="1"/>
            </p:cNvSpPr>
            <p:nvPr/>
          </p:nvSpPr>
          <p:spPr bwMode="auto">
            <a:xfrm rot="-5400000">
              <a:off x="7027258"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3" name="Rectangle 198"/>
            <p:cNvSpPr>
              <a:spLocks noChangeArrowheads="1"/>
            </p:cNvSpPr>
            <p:nvPr/>
          </p:nvSpPr>
          <p:spPr bwMode="auto">
            <a:xfrm rot="-5400000">
              <a:off x="7116135"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4" name="Rectangle 203"/>
            <p:cNvSpPr>
              <a:spLocks noChangeArrowheads="1"/>
            </p:cNvSpPr>
            <p:nvPr/>
          </p:nvSpPr>
          <p:spPr bwMode="auto">
            <a:xfrm rot="-5400000">
              <a:off x="7811127"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095" name="Rectangle 204"/>
            <p:cNvSpPr>
              <a:spLocks noChangeArrowheads="1"/>
            </p:cNvSpPr>
            <p:nvPr/>
          </p:nvSpPr>
          <p:spPr bwMode="auto">
            <a:xfrm rot="-5400000">
              <a:off x="7377951"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6" name="Rectangle 210"/>
            <p:cNvSpPr>
              <a:spLocks noChangeArrowheads="1"/>
            </p:cNvSpPr>
            <p:nvPr/>
          </p:nvSpPr>
          <p:spPr bwMode="auto">
            <a:xfrm rot="-5400000">
              <a:off x="6412353"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7" name="Rectangle 211"/>
            <p:cNvSpPr>
              <a:spLocks noChangeArrowheads="1"/>
            </p:cNvSpPr>
            <p:nvPr/>
          </p:nvSpPr>
          <p:spPr bwMode="auto">
            <a:xfrm rot="-5400000">
              <a:off x="7642170"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8" name="Rectangle 222"/>
            <p:cNvSpPr>
              <a:spLocks noChangeArrowheads="1"/>
            </p:cNvSpPr>
            <p:nvPr/>
          </p:nvSpPr>
          <p:spPr bwMode="auto">
            <a:xfrm rot="-5400000">
              <a:off x="5799848" y="4121167"/>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099" name="Rectangle 223"/>
            <p:cNvSpPr>
              <a:spLocks noChangeArrowheads="1"/>
            </p:cNvSpPr>
            <p:nvPr/>
          </p:nvSpPr>
          <p:spPr bwMode="auto">
            <a:xfrm rot="-5400000">
              <a:off x="6061663"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0" name="Rectangle 225"/>
            <p:cNvSpPr>
              <a:spLocks noChangeArrowheads="1"/>
            </p:cNvSpPr>
            <p:nvPr/>
          </p:nvSpPr>
          <p:spPr bwMode="auto">
            <a:xfrm rot="-5400000">
              <a:off x="7291480"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1" name="Rectangle 230"/>
            <p:cNvSpPr>
              <a:spLocks noChangeArrowheads="1"/>
            </p:cNvSpPr>
            <p:nvPr/>
          </p:nvSpPr>
          <p:spPr bwMode="auto">
            <a:xfrm rot="-5400000">
              <a:off x="6676571"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2" name="Rectangle 233"/>
            <p:cNvSpPr>
              <a:spLocks noChangeArrowheads="1"/>
            </p:cNvSpPr>
            <p:nvPr/>
          </p:nvSpPr>
          <p:spPr bwMode="auto">
            <a:xfrm rot="-5400000">
              <a:off x="5968804"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103" name="Rectangle 235"/>
            <p:cNvSpPr>
              <a:spLocks noChangeArrowheads="1"/>
            </p:cNvSpPr>
            <p:nvPr/>
          </p:nvSpPr>
          <p:spPr bwMode="auto">
            <a:xfrm rot="-5400000">
              <a:off x="5879932"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104" name="Rectangle 237"/>
            <p:cNvSpPr>
              <a:spLocks noChangeArrowheads="1"/>
            </p:cNvSpPr>
            <p:nvPr/>
          </p:nvSpPr>
          <p:spPr bwMode="auto">
            <a:xfrm rot="-5400000">
              <a:off x="6150537"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5" name="Rectangle 238"/>
            <p:cNvSpPr>
              <a:spLocks noChangeArrowheads="1"/>
            </p:cNvSpPr>
            <p:nvPr/>
          </p:nvSpPr>
          <p:spPr bwMode="auto">
            <a:xfrm rot="-5400000">
              <a:off x="6319494" y="4110997"/>
              <a:ext cx="414686"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B050"/>
                  </a:solidFill>
                  <a:cs typeface="Arial" charset="0"/>
                </a:rPr>
                <a:t>Clinical MD</a:t>
              </a:r>
              <a:endParaRPr lang="en-US" sz="600">
                <a:solidFill>
                  <a:srgbClr val="00B050"/>
                </a:solidFill>
                <a:cs typeface="Arial" charset="0"/>
              </a:endParaRPr>
            </a:p>
          </p:txBody>
        </p:sp>
        <p:sp>
          <p:nvSpPr>
            <p:cNvPr id="82106" name="Rectangle 239"/>
            <p:cNvSpPr>
              <a:spLocks noChangeArrowheads="1"/>
            </p:cNvSpPr>
            <p:nvPr/>
          </p:nvSpPr>
          <p:spPr bwMode="auto">
            <a:xfrm rot="-5400000">
              <a:off x="5710974" y="4121167"/>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7" name="Rectangle 240"/>
            <p:cNvSpPr>
              <a:spLocks noChangeArrowheads="1"/>
            </p:cNvSpPr>
            <p:nvPr/>
          </p:nvSpPr>
          <p:spPr bwMode="auto">
            <a:xfrm rot="-5400000">
              <a:off x="7728641"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8" name="Rectangle 242"/>
            <p:cNvSpPr>
              <a:spLocks noChangeArrowheads="1"/>
            </p:cNvSpPr>
            <p:nvPr/>
          </p:nvSpPr>
          <p:spPr bwMode="auto">
            <a:xfrm rot="-5400000">
              <a:off x="6940790"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09" name="Rectangle 243"/>
            <p:cNvSpPr>
              <a:spLocks noChangeArrowheads="1"/>
            </p:cNvSpPr>
            <p:nvPr/>
          </p:nvSpPr>
          <p:spPr bwMode="auto">
            <a:xfrm rot="-5400000">
              <a:off x="7466826"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10" name="Rectangle 244"/>
            <p:cNvSpPr>
              <a:spLocks noChangeArrowheads="1"/>
            </p:cNvSpPr>
            <p:nvPr/>
          </p:nvSpPr>
          <p:spPr bwMode="auto">
            <a:xfrm rot="-5400000">
              <a:off x="7553299" y="4117383"/>
              <a:ext cx="401913" cy="9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7030A0"/>
                  </a:solidFill>
                  <a:cs typeface="Arial" charset="0"/>
                </a:rPr>
                <a:t>Clinical NY</a:t>
              </a:r>
              <a:endParaRPr lang="en-US" sz="600">
                <a:solidFill>
                  <a:srgbClr val="7030A0"/>
                </a:solidFill>
                <a:cs typeface="Arial" charset="0"/>
              </a:endParaRPr>
            </a:p>
          </p:txBody>
        </p:sp>
        <p:sp>
          <p:nvSpPr>
            <p:cNvPr id="82111" name="Rectangle 245"/>
            <p:cNvSpPr>
              <a:spLocks noChangeArrowheads="1"/>
            </p:cNvSpPr>
            <p:nvPr/>
          </p:nvSpPr>
          <p:spPr bwMode="auto">
            <a:xfrm rot="-5400000">
              <a:off x="2722309" y="3765757"/>
              <a:ext cx="11140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03/10/10 Coriander Mexico       </a:t>
              </a:r>
              <a:endParaRPr lang="en-US" sz="600">
                <a:cs typeface="Arial" charset="0"/>
              </a:endParaRPr>
            </a:p>
          </p:txBody>
        </p:sp>
        <p:sp>
          <p:nvSpPr>
            <p:cNvPr id="82112" name="Rectangle 246"/>
            <p:cNvSpPr>
              <a:spLocks noChangeArrowheads="1"/>
            </p:cNvSpPr>
            <p:nvPr/>
          </p:nvSpPr>
          <p:spPr bwMode="auto">
            <a:xfrm rot="-5400000">
              <a:off x="3762265" y="3664768"/>
              <a:ext cx="131606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08/01/06 Turmeric Powder India        </a:t>
              </a:r>
              <a:endParaRPr lang="en-US" sz="600">
                <a:cs typeface="Arial" charset="0"/>
              </a:endParaRPr>
            </a:p>
          </p:txBody>
        </p:sp>
      </p:grpSp>
      <p:grpSp>
        <p:nvGrpSpPr>
          <p:cNvPr id="81923" name="Group 9"/>
          <p:cNvGrpSpPr>
            <a:grpSpLocks/>
          </p:cNvGrpSpPr>
          <p:nvPr/>
        </p:nvGrpSpPr>
        <p:grpSpPr bwMode="auto">
          <a:xfrm>
            <a:off x="708025" y="3503613"/>
            <a:ext cx="7589838" cy="1905000"/>
            <a:chOff x="685799" y="4301776"/>
            <a:chExt cx="7590276" cy="1905346"/>
          </a:xfrm>
        </p:grpSpPr>
        <p:pic>
          <p:nvPicPr>
            <p:cNvPr id="81940" name="Picture 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2436"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1" name="Picture 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4764"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2" name="Picture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091"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2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1783"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29454"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2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18328" y="5208811"/>
              <a:ext cx="1905344" cy="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6" name="Picture 2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07201"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7" name="Picture 2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394874"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8" name="Picture 2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83748"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9" name="Picture 2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7142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0" name="Picture 2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659093"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1" name="Picture 2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747967"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2" name="Picture 2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836840"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3" name="Picture 2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924512"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4" name="Picture 2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1012185"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5" name="Picture 2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1101058"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2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1188731"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7" name="Picture 26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5400000">
              <a:off x="1276404"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8" name="Picture 27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365276"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9" name="Picture 27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454151" y="5210013"/>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0" name="Picture 2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543023"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1" name="Picture 27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400000">
              <a:off x="1630696"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2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400000">
              <a:off x="1718369"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2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5400000">
              <a:off x="1807242"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4" name="Picture 27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1894915"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5" name="Picture 27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5400000">
              <a:off x="1983789" y="5208810"/>
              <a:ext cx="1905344" cy="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6" name="Picture 27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2072662"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7" name="Picture 27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5400000">
              <a:off x="2160335"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8" name="Picture 28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5400000">
              <a:off x="2249207"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9" name="Picture 2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rot="-5400000">
              <a:off x="233688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0" name="Picture 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rot="-5400000">
              <a:off x="2424553"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1" name="Picture 28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5400000">
              <a:off x="2513426"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2" name="Picture 28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rot="-5400000">
              <a:off x="2602300"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3" name="Picture 28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rot="-5400000">
              <a:off x="2689971"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4" name="Picture 28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rot="-5400000">
              <a:off x="2777644"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5" name="Picture 2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rot="-5400000">
              <a:off x="2866519"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6" name="Picture 28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rot="-5400000">
              <a:off x="295419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7" name="Picture 28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rot="-5400000">
              <a:off x="3041863"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8" name="Picture 29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5400000">
              <a:off x="3130737"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9" name="Picture 29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rot="-5400000">
              <a:off x="3219610"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0" name="Picture 29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rot="-5400000">
              <a:off x="3308484"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1" name="Picture 29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rot="-5400000">
              <a:off x="3396155"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2" name="Picture 29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rot="-5400000">
              <a:off x="3483828"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3" name="Picture 29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rot="-5400000">
              <a:off x="3572702"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4" name="Picture 29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rot="-5400000">
              <a:off x="3660374"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5" name="Picture 29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rot="-5400000">
              <a:off x="3748047"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6" name="Picture 29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rot="-5400000">
              <a:off x="3836921"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7" name="Picture 29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rot="-5400000">
              <a:off x="3925794"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8" name="Picture 30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rot="-5400000">
              <a:off x="4014668"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9" name="Picture 30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rot="-5400000">
              <a:off x="4102339"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0" name="Picture 30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rot="-5400000">
              <a:off x="4190012"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1" name="Picture 303"/>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rot="-5400000">
              <a:off x="4278886"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2" name="Picture 30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rot="-5400000">
              <a:off x="4366558"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3" name="Picture 30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rot="-5400000">
              <a:off x="4454231"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4" name="Picture 306"/>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rot="-5400000">
              <a:off x="4543105"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5" name="Picture 307"/>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rot="-5400000">
              <a:off x="4631978"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6" name="Picture 30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rot="-5400000">
              <a:off x="471965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7" name="Picture 30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rot="-5400000">
              <a:off x="4807323"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8" name="Picture 31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rot="-5400000">
              <a:off x="4896196"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9" name="Picture 31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rot="-5400000">
              <a:off x="4983869"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0" name="Picture 31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rot="-5400000">
              <a:off x="5072743" y="5208810"/>
              <a:ext cx="1905344" cy="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1" name="Picture 313"/>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rot="-5400000">
              <a:off x="5161616"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2" name="Picture 31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rot="-5400000">
              <a:off x="5249289"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3" name="Picture 31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rot="-5400000">
              <a:off x="5338162"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4" name="Picture 31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rot="-5400000">
              <a:off x="5425834"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5" name="Picture 31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rot="-5400000">
              <a:off x="5513507"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6" name="Picture 31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rot="-5400000">
              <a:off x="5602380"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7" name="Picture 319"/>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rot="-5400000">
              <a:off x="5691254"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8" name="Picture 320"/>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rot="-5400000">
              <a:off x="5780127"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9" name="Picture 321"/>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rot="-5400000">
              <a:off x="586780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0" name="Picture 322"/>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rot="-5400000">
              <a:off x="5955473"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1" name="Picture 32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rot="-5400000">
              <a:off x="6044345"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2" name="Picture 324"/>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rot="-5400000">
              <a:off x="6132018"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3" name="Picture 325"/>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rot="-5400000">
              <a:off x="6219691"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4" name="Picture 326"/>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rot="-5400000">
              <a:off x="6308564"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5" name="Picture 327"/>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rot="-5400000">
              <a:off x="6397438"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6" name="Picture 328"/>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rot="-5400000">
              <a:off x="6485110"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7" name="Picture 329"/>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rot="-5400000">
              <a:off x="6572782"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8" name="Picture 33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rot="-5400000">
              <a:off x="6661657"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9" name="Picture 33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rot="-5400000">
              <a:off x="6749328"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0" name="Picture 332"/>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rot="-5400000">
              <a:off x="6838202" y="5208810"/>
              <a:ext cx="1905344" cy="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1" name="Picture 333"/>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rot="-5400000">
              <a:off x="6927075"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2" name="Picture 334"/>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rot="-5400000">
              <a:off x="7014748"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3" name="Picture 335"/>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rot="-5400000">
              <a:off x="7103622" y="5210011"/>
              <a:ext cx="1905344" cy="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4" name="Picture 336"/>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rot="-5400000">
              <a:off x="7191293" y="5211212"/>
              <a:ext cx="1905344" cy="8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5" name="Picture 337"/>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rot="-5400000">
              <a:off x="7278966" y="5210011"/>
              <a:ext cx="1905344" cy="8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3" name="Rectangle 3432"/>
            <p:cNvSpPr/>
            <p:nvPr/>
          </p:nvSpPr>
          <p:spPr>
            <a:xfrm rot="16200000">
              <a:off x="3528264" y="1459311"/>
              <a:ext cx="1905346" cy="759027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
            </a:p>
          </p:txBody>
        </p:sp>
      </p:grpSp>
      <p:grpSp>
        <p:nvGrpSpPr>
          <p:cNvPr id="81924" name="Group 8"/>
          <p:cNvGrpSpPr>
            <a:grpSpLocks/>
          </p:cNvGrpSpPr>
          <p:nvPr/>
        </p:nvGrpSpPr>
        <p:grpSpPr bwMode="auto">
          <a:xfrm flipV="1">
            <a:off x="696913" y="5416550"/>
            <a:ext cx="7532687" cy="490538"/>
            <a:chOff x="750652" y="5757550"/>
            <a:chExt cx="7532628" cy="490850"/>
          </a:xfrm>
        </p:grpSpPr>
        <p:sp>
          <p:nvSpPr>
            <p:cNvPr id="3437" name="Right Brace 3436"/>
            <p:cNvSpPr/>
            <p:nvPr/>
          </p:nvSpPr>
          <p:spPr>
            <a:xfrm rot="16200000">
              <a:off x="2772953" y="3735250"/>
              <a:ext cx="490850" cy="4535451"/>
            </a:xfrm>
            <a:prstGeom prst="rightBrac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600"/>
            </a:p>
          </p:txBody>
        </p:sp>
        <p:sp>
          <p:nvSpPr>
            <p:cNvPr id="432" name="Right Brace 431"/>
            <p:cNvSpPr/>
            <p:nvPr/>
          </p:nvSpPr>
          <p:spPr>
            <a:xfrm rot="16200000">
              <a:off x="5339127" y="5706115"/>
              <a:ext cx="490850" cy="59372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600"/>
            </a:p>
          </p:txBody>
        </p:sp>
        <p:sp>
          <p:nvSpPr>
            <p:cNvPr id="433" name="Right Brace 432"/>
            <p:cNvSpPr/>
            <p:nvPr/>
          </p:nvSpPr>
          <p:spPr>
            <a:xfrm rot="16200000">
              <a:off x="6845652" y="4810772"/>
              <a:ext cx="490850" cy="238440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600"/>
            </a:p>
          </p:txBody>
        </p:sp>
      </p:grpSp>
      <p:sp>
        <p:nvSpPr>
          <p:cNvPr id="81925" name="TextBox 433"/>
          <p:cNvSpPr txBox="1">
            <a:spLocks noChangeArrowheads="1"/>
          </p:cNvSpPr>
          <p:nvPr/>
        </p:nvSpPr>
        <p:spPr bwMode="auto">
          <a:xfrm>
            <a:off x="1985963" y="5872163"/>
            <a:ext cx="2163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b="1">
                <a:solidFill>
                  <a:srgbClr val="595959"/>
                </a:solidFill>
                <a:cs typeface="Arial" charset="0"/>
              </a:rPr>
              <a:t>Different PFGE than the outbreak pattern</a:t>
            </a:r>
          </a:p>
        </p:txBody>
      </p:sp>
      <p:sp>
        <p:nvSpPr>
          <p:cNvPr id="81926" name="TextBox 434"/>
          <p:cNvSpPr txBox="1">
            <a:spLocks noChangeArrowheads="1"/>
          </p:cNvSpPr>
          <p:nvPr/>
        </p:nvSpPr>
        <p:spPr bwMode="auto">
          <a:xfrm>
            <a:off x="4410075" y="5872163"/>
            <a:ext cx="169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b="1">
                <a:solidFill>
                  <a:srgbClr val="0070C0"/>
                </a:solidFill>
                <a:cs typeface="Arial" charset="0"/>
              </a:rPr>
              <a:t>Same PFGE but not part of  the outbreak</a:t>
            </a:r>
          </a:p>
        </p:txBody>
      </p:sp>
      <p:sp>
        <p:nvSpPr>
          <p:cNvPr id="35156" name="TextBox 435"/>
          <p:cNvSpPr txBox="1">
            <a:spLocks noChangeArrowheads="1"/>
          </p:cNvSpPr>
          <p:nvPr/>
        </p:nvSpPr>
        <p:spPr bwMode="auto">
          <a:xfrm>
            <a:off x="6332538" y="5872163"/>
            <a:ext cx="1476375" cy="277812"/>
          </a:xfrm>
          <a:prstGeom prst="rect">
            <a:avLst/>
          </a:prstGeom>
          <a:noFill/>
          <a:ln>
            <a:noFill/>
          </a:ln>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en-US" sz="1200" b="1" dirty="0">
                <a:solidFill>
                  <a:srgbClr val="FF0000"/>
                </a:solidFill>
                <a:latin typeface="+mj-lt"/>
                <a:ea typeface="Arial" pitchFamily="-106" charset="0"/>
              </a:rPr>
              <a:t>Outbreak Isolates</a:t>
            </a:r>
          </a:p>
        </p:txBody>
      </p:sp>
      <p:sp>
        <p:nvSpPr>
          <p:cNvPr id="81928" name="TextBox 10"/>
          <p:cNvSpPr txBox="1">
            <a:spLocks noChangeArrowheads="1"/>
          </p:cNvSpPr>
          <p:nvPr/>
        </p:nvSpPr>
        <p:spPr bwMode="auto">
          <a:xfrm>
            <a:off x="6289675" y="6154738"/>
            <a:ext cx="172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B050"/>
                </a:solidFill>
                <a:cs typeface="Arial" charset="0"/>
              </a:rPr>
              <a:t>MD isolates – in green</a:t>
            </a:r>
          </a:p>
          <a:p>
            <a:pPr eaLnBrk="1" hangingPunct="1"/>
            <a:r>
              <a:rPr lang="en-US" sz="1200">
                <a:solidFill>
                  <a:srgbClr val="7030A0"/>
                </a:solidFill>
                <a:cs typeface="Arial" charset="0"/>
              </a:rPr>
              <a:t>NY isolates – in purple</a:t>
            </a:r>
          </a:p>
        </p:txBody>
      </p:sp>
      <p:pic>
        <p:nvPicPr>
          <p:cNvPr id="81929" name="Picture 25" descr="ORS_logo_Page_1.png"/>
          <p:cNvPicPr>
            <a:picLocks noChangeAspect="1"/>
          </p:cNvPicPr>
          <p:nvPr/>
        </p:nvPicPr>
        <p:blipFill>
          <a:blip r:embed="rId89">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5"/>
          <p:cNvPicPr>
            <a:picLocks noChangeAspect="1"/>
          </p:cNvPicPr>
          <p:nvPr/>
        </p:nvPicPr>
        <p:blipFill>
          <a:blip r:embed="rId90">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31" name="Group 76"/>
          <p:cNvGrpSpPr>
            <a:grpSpLocks/>
          </p:cNvGrpSpPr>
          <p:nvPr/>
        </p:nvGrpSpPr>
        <p:grpSpPr bwMode="auto">
          <a:xfrm>
            <a:off x="266700" y="1168400"/>
            <a:ext cx="3216275" cy="473075"/>
            <a:chOff x="310680" y="1107072"/>
            <a:chExt cx="3216291" cy="472076"/>
          </a:xfrm>
        </p:grpSpPr>
        <p:sp>
          <p:nvSpPr>
            <p:cNvPr id="189" name="Rounded Rectangle 188"/>
            <p:cNvSpPr/>
            <p:nvPr/>
          </p:nvSpPr>
          <p:spPr>
            <a:xfrm>
              <a:off x="310680" y="1107072"/>
              <a:ext cx="3216291" cy="472076"/>
            </a:xfrm>
            <a:prstGeom prst="roundRect">
              <a:avLst/>
            </a:prstGeom>
            <a:gradFill flip="none" rotWithShape="1">
              <a:gsLst>
                <a:gs pos="0">
                  <a:srgbClr val="000082">
                    <a:lumMod val="49000"/>
                    <a:lumOff val="51000"/>
                  </a:srgbClr>
                </a:gs>
                <a:gs pos="43000">
                  <a:srgbClr val="66008F">
                    <a:lumMod val="64000"/>
                    <a:lumOff val="36000"/>
                  </a:srgbClr>
                </a:gs>
                <a:gs pos="56000">
                  <a:srgbClr val="BA0066">
                    <a:lumMod val="69000"/>
                    <a:lumOff val="31000"/>
                  </a:srgbClr>
                </a:gs>
                <a:gs pos="100000">
                  <a:srgbClr val="FF0000">
                    <a:lumMod val="76000"/>
                    <a:lumOff val="24000"/>
                  </a:srgbClr>
                </a:gs>
                <a:gs pos="100000">
                  <a:srgbClr val="FF8200"/>
                </a:gs>
              </a:gsLst>
              <a:lin ang="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0" name="Rectangle 189"/>
            <p:cNvSpPr/>
            <p:nvPr/>
          </p:nvSpPr>
          <p:spPr>
            <a:xfrm>
              <a:off x="415848" y="1113182"/>
              <a:ext cx="2790676" cy="399265"/>
            </a:xfrm>
            <a:prstGeom prst="rect">
              <a:avLst/>
            </a:prstGeom>
          </p:spPr>
          <p:txBody>
            <a:bodyPr>
              <a:spAutoFit/>
            </a:bodyPr>
            <a:lstStyle/>
            <a:p>
              <a:pPr algn="r">
                <a:defRPr/>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rPr>
                <a:t>Around the World</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endParaRPr>
            </a:p>
          </p:txBody>
        </p:sp>
      </p:grpSp>
      <p:pic>
        <p:nvPicPr>
          <p:cNvPr id="81932" name="Picture 190"/>
          <p:cNvPicPr>
            <a:picLocks noChangeAspect="1"/>
          </p:cNvPicPr>
          <p:nvPr/>
        </p:nvPicPr>
        <p:blipFill>
          <a:blip r:embed="rId91">
            <a:extLst>
              <a:ext uri="{28A0092B-C50C-407E-A947-70E740481C1C}">
                <a14:useLocalDpi xmlns:a14="http://schemas.microsoft.com/office/drawing/2010/main" val="0"/>
              </a:ext>
            </a:extLst>
          </a:blip>
          <a:srcRect/>
          <a:stretch>
            <a:fillRect/>
          </a:stretch>
        </p:blipFill>
        <p:spPr bwMode="auto">
          <a:xfrm>
            <a:off x="6319838" y="1714500"/>
            <a:ext cx="1662112" cy="1244600"/>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136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5" descr="NewTreeExport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371600"/>
            <a:ext cx="46482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rot="5400000">
            <a:off x="5257801" y="4191000"/>
            <a:ext cx="4114800" cy="3175"/>
          </a:xfrm>
          <a:prstGeom prst="line">
            <a:avLst/>
          </a:prstGeom>
          <a:noFill/>
          <a:ln w="25400">
            <a:solidFill>
              <a:srgbClr val="2D2D8A"/>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9091" name="TextBox 8"/>
          <p:cNvSpPr txBox="1">
            <a:spLocks noChangeArrowheads="1"/>
          </p:cNvSpPr>
          <p:nvPr/>
        </p:nvSpPr>
        <p:spPr bwMode="auto">
          <a:xfrm>
            <a:off x="7620000" y="3962400"/>
            <a:ext cx="1162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cs typeface="Arial" charset="0"/>
              </a:rPr>
              <a:t>PFGE</a:t>
            </a:r>
          </a:p>
          <a:p>
            <a:pPr eaLnBrk="1" hangingPunct="1"/>
            <a:r>
              <a:rPr lang="en-US" sz="2800">
                <a:cs typeface="Arial" charset="0"/>
              </a:rPr>
              <a:t>Match</a:t>
            </a:r>
          </a:p>
        </p:txBody>
      </p:sp>
      <p:cxnSp>
        <p:nvCxnSpPr>
          <p:cNvPr id="11" name="Straight Connector 10"/>
          <p:cNvCxnSpPr>
            <a:cxnSpLocks noChangeShapeType="1"/>
          </p:cNvCxnSpPr>
          <p:nvPr/>
        </p:nvCxnSpPr>
        <p:spPr bwMode="auto">
          <a:xfrm rot="10800000">
            <a:off x="6705600" y="2133600"/>
            <a:ext cx="609600" cy="1588"/>
          </a:xfrm>
          <a:prstGeom prst="line">
            <a:avLst/>
          </a:prstGeom>
          <a:noFill/>
          <a:ln w="25400">
            <a:solidFill>
              <a:srgbClr val="2D2D8A"/>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rot="10800000">
            <a:off x="6629400" y="6248400"/>
            <a:ext cx="685800" cy="1588"/>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9094" name="Rectangle 10"/>
          <p:cNvSpPr>
            <a:spLocks noChangeArrowheads="1"/>
          </p:cNvSpPr>
          <p:nvPr/>
        </p:nvSpPr>
        <p:spPr bwMode="auto">
          <a:xfrm>
            <a:off x="3513138" y="2982913"/>
            <a:ext cx="1900237" cy="3395662"/>
          </a:xfrm>
          <a:prstGeom prst="rect">
            <a:avLst/>
          </a:prstGeom>
          <a:solidFill>
            <a:schemeClr val="bg1"/>
          </a:solidFill>
          <a:ln w="3175">
            <a:solidFill>
              <a:schemeClr val="bg1"/>
            </a:solidFill>
            <a:miter lim="800000"/>
            <a:headEnd/>
            <a:tailEnd/>
          </a:ln>
        </p:spPr>
        <p:txBody>
          <a:bodyPr wrap="none" anchor="ctr"/>
          <a:lstStyle/>
          <a:p>
            <a:endParaRPr lang="en-US">
              <a:cs typeface="Arial" charset="0"/>
            </a:endParaRPr>
          </a:p>
        </p:txBody>
      </p:sp>
      <p:grpSp>
        <p:nvGrpSpPr>
          <p:cNvPr id="89095" name="Group 75"/>
          <p:cNvGrpSpPr>
            <a:grpSpLocks/>
          </p:cNvGrpSpPr>
          <p:nvPr/>
        </p:nvGrpSpPr>
        <p:grpSpPr bwMode="auto">
          <a:xfrm>
            <a:off x="3508375" y="3013075"/>
            <a:ext cx="1069975" cy="3275013"/>
            <a:chOff x="2291" y="2732"/>
            <a:chExt cx="320" cy="940"/>
          </a:xfrm>
        </p:grpSpPr>
        <p:sp>
          <p:nvSpPr>
            <p:cNvPr id="89369" name="Rectangle 164"/>
            <p:cNvSpPr>
              <a:spLocks noChangeArrowheads="1"/>
            </p:cNvSpPr>
            <p:nvPr/>
          </p:nvSpPr>
          <p:spPr bwMode="auto">
            <a:xfrm>
              <a:off x="2291" y="3316"/>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SAL3153 Clinical NY</a:t>
              </a:r>
              <a:endParaRPr lang="en-US" sz="600">
                <a:cs typeface="Arial" charset="0"/>
              </a:endParaRPr>
            </a:p>
          </p:txBody>
        </p:sp>
        <p:sp>
          <p:nvSpPr>
            <p:cNvPr id="89370" name="Rectangle 168"/>
            <p:cNvSpPr>
              <a:spLocks noChangeArrowheads="1"/>
            </p:cNvSpPr>
            <p:nvPr/>
          </p:nvSpPr>
          <p:spPr bwMode="auto">
            <a:xfrm>
              <a:off x="2291" y="3608"/>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SAL3149 Clinical NY</a:t>
              </a:r>
              <a:endParaRPr lang="en-US" sz="600">
                <a:cs typeface="Arial" charset="0"/>
              </a:endParaRPr>
            </a:p>
          </p:txBody>
        </p:sp>
        <p:sp>
          <p:nvSpPr>
            <p:cNvPr id="89371" name="Rectangle 169"/>
            <p:cNvSpPr>
              <a:spLocks noChangeArrowheads="1"/>
            </p:cNvSpPr>
            <p:nvPr/>
          </p:nvSpPr>
          <p:spPr bwMode="auto">
            <a:xfrm>
              <a:off x="2291" y="3135"/>
              <a:ext cx="320"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SAL3129 Clinical MD</a:t>
              </a:r>
              <a:endParaRPr lang="en-US" sz="600">
                <a:cs typeface="Arial" charset="0"/>
              </a:endParaRPr>
            </a:p>
          </p:txBody>
        </p:sp>
        <p:sp>
          <p:nvSpPr>
            <p:cNvPr id="89372" name="Rectangle 179"/>
            <p:cNvSpPr>
              <a:spLocks noChangeArrowheads="1"/>
            </p:cNvSpPr>
            <p:nvPr/>
          </p:nvSpPr>
          <p:spPr bwMode="auto">
            <a:xfrm>
              <a:off x="2291" y="3645"/>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SAL3147 Clinical NY</a:t>
              </a:r>
              <a:endParaRPr lang="en-US" sz="600">
                <a:cs typeface="Arial" charset="0"/>
              </a:endParaRPr>
            </a:p>
          </p:txBody>
        </p:sp>
        <p:sp>
          <p:nvSpPr>
            <p:cNvPr id="89373" name="Rectangle 184"/>
            <p:cNvSpPr>
              <a:spLocks noChangeArrowheads="1"/>
            </p:cNvSpPr>
            <p:nvPr/>
          </p:nvSpPr>
          <p:spPr bwMode="auto">
            <a:xfrm>
              <a:off x="2291" y="2914"/>
              <a:ext cx="320"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SAL3128 Clinical MD</a:t>
              </a:r>
              <a:endParaRPr lang="en-US" sz="600">
                <a:cs typeface="Arial" charset="0"/>
              </a:endParaRPr>
            </a:p>
          </p:txBody>
        </p:sp>
        <p:sp>
          <p:nvSpPr>
            <p:cNvPr id="89374" name="Rectangle 185"/>
            <p:cNvSpPr>
              <a:spLocks noChangeArrowheads="1"/>
            </p:cNvSpPr>
            <p:nvPr/>
          </p:nvSpPr>
          <p:spPr bwMode="auto">
            <a:xfrm>
              <a:off x="2291" y="3170"/>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SAL3141 Clinical NY</a:t>
              </a:r>
              <a:endParaRPr lang="en-US" sz="600">
                <a:cs typeface="Arial" charset="0"/>
              </a:endParaRPr>
            </a:p>
          </p:txBody>
        </p:sp>
        <p:sp>
          <p:nvSpPr>
            <p:cNvPr id="89375" name="Rectangle 189"/>
            <p:cNvSpPr>
              <a:spLocks noChangeArrowheads="1"/>
            </p:cNvSpPr>
            <p:nvPr/>
          </p:nvSpPr>
          <p:spPr bwMode="auto">
            <a:xfrm>
              <a:off x="2291" y="3060"/>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SAL3155 Clinical NY</a:t>
              </a:r>
              <a:endParaRPr lang="en-US" sz="600">
                <a:cs typeface="Arial" charset="0"/>
              </a:endParaRPr>
            </a:p>
          </p:txBody>
        </p:sp>
        <p:sp>
          <p:nvSpPr>
            <p:cNvPr id="89376" name="Rectangle 193"/>
            <p:cNvSpPr>
              <a:spLocks noChangeArrowheads="1"/>
            </p:cNvSpPr>
            <p:nvPr/>
          </p:nvSpPr>
          <p:spPr bwMode="auto">
            <a:xfrm>
              <a:off x="2291" y="3024"/>
              <a:ext cx="32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SAL3131 Clinical MD</a:t>
              </a:r>
              <a:endParaRPr lang="en-US" sz="600">
                <a:cs typeface="Arial" charset="0"/>
              </a:endParaRPr>
            </a:p>
          </p:txBody>
        </p:sp>
        <p:sp>
          <p:nvSpPr>
            <p:cNvPr id="89377" name="Rectangle 197"/>
            <p:cNvSpPr>
              <a:spLocks noChangeArrowheads="1"/>
            </p:cNvSpPr>
            <p:nvPr/>
          </p:nvSpPr>
          <p:spPr bwMode="auto">
            <a:xfrm>
              <a:off x="2291" y="3243"/>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SAL3152 Clinical NY</a:t>
              </a:r>
              <a:endParaRPr lang="en-US" sz="600">
                <a:cs typeface="Arial" charset="0"/>
              </a:endParaRPr>
            </a:p>
          </p:txBody>
        </p:sp>
        <p:sp>
          <p:nvSpPr>
            <p:cNvPr id="89378" name="Rectangle 198"/>
            <p:cNvSpPr>
              <a:spLocks noChangeArrowheads="1"/>
            </p:cNvSpPr>
            <p:nvPr/>
          </p:nvSpPr>
          <p:spPr bwMode="auto">
            <a:xfrm>
              <a:off x="2291" y="3280"/>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SAL3158 Clinical NY</a:t>
              </a:r>
              <a:endParaRPr lang="en-US" sz="600">
                <a:cs typeface="Arial" charset="0"/>
              </a:endParaRPr>
            </a:p>
          </p:txBody>
        </p:sp>
        <p:sp>
          <p:nvSpPr>
            <p:cNvPr id="89379" name="Rectangle 203"/>
            <p:cNvSpPr>
              <a:spLocks noChangeArrowheads="1"/>
            </p:cNvSpPr>
            <p:nvPr/>
          </p:nvSpPr>
          <p:spPr bwMode="auto">
            <a:xfrm>
              <a:off x="2291" y="3572"/>
              <a:ext cx="32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SAL3125 Clinical MD</a:t>
              </a:r>
              <a:endParaRPr lang="en-US" sz="600">
                <a:cs typeface="Arial" charset="0"/>
              </a:endParaRPr>
            </a:p>
          </p:txBody>
        </p:sp>
        <p:sp>
          <p:nvSpPr>
            <p:cNvPr id="89380" name="Rectangle 204"/>
            <p:cNvSpPr>
              <a:spLocks noChangeArrowheads="1"/>
            </p:cNvSpPr>
            <p:nvPr/>
          </p:nvSpPr>
          <p:spPr bwMode="auto">
            <a:xfrm>
              <a:off x="2291" y="3389"/>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SAL3142 Clinical NY</a:t>
              </a:r>
              <a:endParaRPr lang="en-US" sz="600">
                <a:cs typeface="Arial" charset="0"/>
              </a:endParaRPr>
            </a:p>
          </p:txBody>
        </p:sp>
        <p:sp>
          <p:nvSpPr>
            <p:cNvPr id="89381" name="Rectangle 210"/>
            <p:cNvSpPr>
              <a:spLocks noChangeArrowheads="1"/>
            </p:cNvSpPr>
            <p:nvPr/>
          </p:nvSpPr>
          <p:spPr bwMode="auto">
            <a:xfrm>
              <a:off x="2291" y="2987"/>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SAL3157 Clinical NY</a:t>
              </a:r>
              <a:endParaRPr lang="en-US" sz="600">
                <a:cs typeface="Arial" charset="0"/>
              </a:endParaRPr>
            </a:p>
          </p:txBody>
        </p:sp>
        <p:sp>
          <p:nvSpPr>
            <p:cNvPr id="89382" name="Rectangle 211"/>
            <p:cNvSpPr>
              <a:spLocks noChangeArrowheads="1"/>
            </p:cNvSpPr>
            <p:nvPr/>
          </p:nvSpPr>
          <p:spPr bwMode="auto">
            <a:xfrm>
              <a:off x="2291" y="3499"/>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SAL3144 Clinical NY</a:t>
              </a:r>
              <a:endParaRPr lang="en-US" sz="600">
                <a:cs typeface="Arial" charset="0"/>
              </a:endParaRPr>
            </a:p>
          </p:txBody>
        </p:sp>
        <p:sp>
          <p:nvSpPr>
            <p:cNvPr id="89383" name="Rectangle 222"/>
            <p:cNvSpPr>
              <a:spLocks noChangeArrowheads="1"/>
            </p:cNvSpPr>
            <p:nvPr/>
          </p:nvSpPr>
          <p:spPr bwMode="auto">
            <a:xfrm>
              <a:off x="2291" y="2732"/>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SAL3140 Clinical NY</a:t>
              </a:r>
              <a:endParaRPr lang="en-US" sz="600">
                <a:cs typeface="Arial" charset="0"/>
              </a:endParaRPr>
            </a:p>
          </p:txBody>
        </p:sp>
        <p:sp>
          <p:nvSpPr>
            <p:cNvPr id="89384" name="Rectangle 223"/>
            <p:cNvSpPr>
              <a:spLocks noChangeArrowheads="1"/>
            </p:cNvSpPr>
            <p:nvPr/>
          </p:nvSpPr>
          <p:spPr bwMode="auto">
            <a:xfrm>
              <a:off x="2291" y="2841"/>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SAL3139 Clinical NY</a:t>
              </a:r>
              <a:endParaRPr lang="en-US" sz="600">
                <a:cs typeface="Arial" charset="0"/>
              </a:endParaRPr>
            </a:p>
          </p:txBody>
        </p:sp>
        <p:sp>
          <p:nvSpPr>
            <p:cNvPr id="89385" name="Rectangle 225"/>
            <p:cNvSpPr>
              <a:spLocks noChangeArrowheads="1"/>
            </p:cNvSpPr>
            <p:nvPr/>
          </p:nvSpPr>
          <p:spPr bwMode="auto">
            <a:xfrm>
              <a:off x="2291" y="3353"/>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SAL3146 Clinical NY</a:t>
              </a:r>
              <a:endParaRPr lang="en-US" sz="600">
                <a:cs typeface="Arial" charset="0"/>
              </a:endParaRPr>
            </a:p>
          </p:txBody>
        </p:sp>
        <p:sp>
          <p:nvSpPr>
            <p:cNvPr id="89386" name="Rectangle 230"/>
            <p:cNvSpPr>
              <a:spLocks noChangeArrowheads="1"/>
            </p:cNvSpPr>
            <p:nvPr/>
          </p:nvSpPr>
          <p:spPr bwMode="auto">
            <a:xfrm>
              <a:off x="2291" y="3097"/>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SAL3151 Clinical NY</a:t>
              </a:r>
              <a:endParaRPr lang="en-US" sz="600">
                <a:cs typeface="Arial" charset="0"/>
              </a:endParaRPr>
            </a:p>
          </p:txBody>
        </p:sp>
        <p:sp>
          <p:nvSpPr>
            <p:cNvPr id="89387" name="Rectangle 233"/>
            <p:cNvSpPr>
              <a:spLocks noChangeArrowheads="1"/>
            </p:cNvSpPr>
            <p:nvPr/>
          </p:nvSpPr>
          <p:spPr bwMode="auto">
            <a:xfrm>
              <a:off x="2291" y="2805"/>
              <a:ext cx="32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SAL3126 Clinical MD</a:t>
              </a:r>
              <a:endParaRPr lang="en-US" sz="600">
                <a:cs typeface="Arial" charset="0"/>
              </a:endParaRPr>
            </a:p>
          </p:txBody>
        </p:sp>
        <p:sp>
          <p:nvSpPr>
            <p:cNvPr id="89388" name="Rectangle 235"/>
            <p:cNvSpPr>
              <a:spLocks noChangeArrowheads="1"/>
            </p:cNvSpPr>
            <p:nvPr/>
          </p:nvSpPr>
          <p:spPr bwMode="auto">
            <a:xfrm>
              <a:off x="2291" y="2768"/>
              <a:ext cx="32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SAL3130 Clinical MD</a:t>
              </a:r>
              <a:endParaRPr lang="en-US" sz="600">
                <a:cs typeface="Arial" charset="0"/>
              </a:endParaRPr>
            </a:p>
          </p:txBody>
        </p:sp>
        <p:sp>
          <p:nvSpPr>
            <p:cNvPr id="89389" name="Rectangle 237"/>
            <p:cNvSpPr>
              <a:spLocks noChangeArrowheads="1"/>
            </p:cNvSpPr>
            <p:nvPr/>
          </p:nvSpPr>
          <p:spPr bwMode="auto">
            <a:xfrm>
              <a:off x="2291" y="2878"/>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SAL3148 Clinical NY</a:t>
              </a:r>
              <a:endParaRPr lang="en-US" sz="600">
                <a:cs typeface="Arial" charset="0"/>
              </a:endParaRPr>
            </a:p>
          </p:txBody>
        </p:sp>
        <p:sp>
          <p:nvSpPr>
            <p:cNvPr id="89390" name="Rectangle 238"/>
            <p:cNvSpPr>
              <a:spLocks noChangeArrowheads="1"/>
            </p:cNvSpPr>
            <p:nvPr/>
          </p:nvSpPr>
          <p:spPr bwMode="auto">
            <a:xfrm>
              <a:off x="2291" y="2951"/>
              <a:ext cx="320"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SAL3127 Clinical MD</a:t>
              </a:r>
              <a:endParaRPr lang="en-US" sz="600">
                <a:cs typeface="Arial" charset="0"/>
              </a:endParaRPr>
            </a:p>
          </p:txBody>
        </p:sp>
        <p:sp>
          <p:nvSpPr>
            <p:cNvPr id="89391" name="Rectangle 240"/>
            <p:cNvSpPr>
              <a:spLocks noChangeArrowheads="1"/>
            </p:cNvSpPr>
            <p:nvPr/>
          </p:nvSpPr>
          <p:spPr bwMode="auto">
            <a:xfrm>
              <a:off x="2291" y="3535"/>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SAL3156 Clinical NY</a:t>
              </a:r>
              <a:endParaRPr lang="en-US" sz="600">
                <a:cs typeface="Arial" charset="0"/>
              </a:endParaRPr>
            </a:p>
          </p:txBody>
        </p:sp>
        <p:sp>
          <p:nvSpPr>
            <p:cNvPr id="89392" name="Rectangle 242"/>
            <p:cNvSpPr>
              <a:spLocks noChangeArrowheads="1"/>
            </p:cNvSpPr>
            <p:nvPr/>
          </p:nvSpPr>
          <p:spPr bwMode="auto">
            <a:xfrm>
              <a:off x="2291" y="3207"/>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SAL3145 Clinical NY</a:t>
              </a:r>
              <a:endParaRPr lang="en-US" sz="600">
                <a:cs typeface="Arial" charset="0"/>
              </a:endParaRPr>
            </a:p>
          </p:txBody>
        </p:sp>
        <p:sp>
          <p:nvSpPr>
            <p:cNvPr id="89393" name="Rectangle 243"/>
            <p:cNvSpPr>
              <a:spLocks noChangeArrowheads="1"/>
            </p:cNvSpPr>
            <p:nvPr/>
          </p:nvSpPr>
          <p:spPr bwMode="auto">
            <a:xfrm>
              <a:off x="2291" y="3426"/>
              <a:ext cx="31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SAL3143 Clinical NY</a:t>
              </a:r>
              <a:endParaRPr lang="en-US" sz="600">
                <a:cs typeface="Arial" charset="0"/>
              </a:endParaRPr>
            </a:p>
          </p:txBody>
        </p:sp>
        <p:sp>
          <p:nvSpPr>
            <p:cNvPr id="89394" name="Rectangle 244"/>
            <p:cNvSpPr>
              <a:spLocks noChangeArrowheads="1"/>
            </p:cNvSpPr>
            <p:nvPr/>
          </p:nvSpPr>
          <p:spPr bwMode="auto">
            <a:xfrm>
              <a:off x="2291" y="3462"/>
              <a:ext cx="31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SAL3154 Clinical NY</a:t>
              </a:r>
              <a:endParaRPr lang="en-US" sz="600">
                <a:cs typeface="Arial" charset="0"/>
              </a:endParaRPr>
            </a:p>
          </p:txBody>
        </p:sp>
      </p:grpSp>
      <p:sp>
        <p:nvSpPr>
          <p:cNvPr id="89096" name="Rectangle 76"/>
          <p:cNvSpPr>
            <a:spLocks noChangeArrowheads="1"/>
          </p:cNvSpPr>
          <p:nvPr/>
        </p:nvSpPr>
        <p:spPr bwMode="auto">
          <a:xfrm>
            <a:off x="3443288" y="2838450"/>
            <a:ext cx="2600325" cy="133350"/>
          </a:xfrm>
          <a:prstGeom prst="rect">
            <a:avLst/>
          </a:prstGeom>
          <a:solidFill>
            <a:schemeClr val="bg1"/>
          </a:solidFill>
          <a:ln w="9525">
            <a:solidFill>
              <a:schemeClr val="bg1"/>
            </a:solidFill>
            <a:miter lim="800000"/>
            <a:headEnd/>
            <a:tailEnd/>
          </a:ln>
        </p:spPr>
        <p:txBody>
          <a:bodyPr wrap="none" anchor="ctr"/>
          <a:lstStyle/>
          <a:p>
            <a:endParaRPr lang="en-US">
              <a:cs typeface="Arial" charset="0"/>
            </a:endParaRPr>
          </a:p>
        </p:txBody>
      </p:sp>
      <p:sp>
        <p:nvSpPr>
          <p:cNvPr id="89097" name="Rectangle 236"/>
          <p:cNvSpPr>
            <a:spLocks noChangeArrowheads="1"/>
          </p:cNvSpPr>
          <p:nvPr/>
        </p:nvSpPr>
        <p:spPr bwMode="auto">
          <a:xfrm>
            <a:off x="3459163" y="2851150"/>
            <a:ext cx="22796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FDA1114 SAL2881 Frozen Raw Shrimp India        </a:t>
            </a:r>
            <a:endParaRPr lang="en-US" sz="600">
              <a:cs typeface="Arial" charset="0"/>
            </a:endParaRPr>
          </a:p>
        </p:txBody>
      </p:sp>
      <p:sp>
        <p:nvSpPr>
          <p:cNvPr id="89098" name="Rectangle 83"/>
          <p:cNvSpPr>
            <a:spLocks noChangeArrowheads="1"/>
          </p:cNvSpPr>
          <p:nvPr/>
        </p:nvSpPr>
        <p:spPr bwMode="auto">
          <a:xfrm>
            <a:off x="3910013" y="2319338"/>
            <a:ext cx="3348037" cy="519112"/>
          </a:xfrm>
          <a:prstGeom prst="rect">
            <a:avLst/>
          </a:prstGeom>
          <a:solidFill>
            <a:schemeClr val="bg1"/>
          </a:solidFill>
          <a:ln w="9525">
            <a:solidFill>
              <a:schemeClr val="bg1"/>
            </a:solidFill>
            <a:miter lim="800000"/>
            <a:headEnd/>
            <a:tailEnd/>
          </a:ln>
        </p:spPr>
        <p:txBody>
          <a:bodyPr wrap="none" anchor="ctr"/>
          <a:lstStyle/>
          <a:p>
            <a:endParaRPr lang="en-US">
              <a:cs typeface="Arial" charset="0"/>
            </a:endParaRPr>
          </a:p>
        </p:txBody>
      </p:sp>
      <p:sp>
        <p:nvSpPr>
          <p:cNvPr id="89099" name="Rectangle 84"/>
          <p:cNvSpPr>
            <a:spLocks noChangeArrowheads="1"/>
          </p:cNvSpPr>
          <p:nvPr/>
        </p:nvSpPr>
        <p:spPr bwMode="auto">
          <a:xfrm>
            <a:off x="3971925" y="2090738"/>
            <a:ext cx="2443163" cy="223837"/>
          </a:xfrm>
          <a:prstGeom prst="rect">
            <a:avLst/>
          </a:prstGeom>
          <a:solidFill>
            <a:schemeClr val="bg1"/>
          </a:solidFill>
          <a:ln w="9525">
            <a:solidFill>
              <a:schemeClr val="bg1"/>
            </a:solidFill>
            <a:miter lim="800000"/>
            <a:headEnd/>
            <a:tailEnd/>
          </a:ln>
        </p:spPr>
        <p:txBody>
          <a:bodyPr wrap="none" anchor="ctr"/>
          <a:lstStyle/>
          <a:p>
            <a:endParaRPr lang="en-US">
              <a:cs typeface="Arial" charset="0"/>
            </a:endParaRPr>
          </a:p>
        </p:txBody>
      </p:sp>
      <p:grpSp>
        <p:nvGrpSpPr>
          <p:cNvPr id="89100" name="Group 82"/>
          <p:cNvGrpSpPr>
            <a:grpSpLocks/>
          </p:cNvGrpSpPr>
          <p:nvPr/>
        </p:nvGrpSpPr>
        <p:grpSpPr bwMode="auto">
          <a:xfrm>
            <a:off x="3927475" y="2349500"/>
            <a:ext cx="2441575" cy="465138"/>
            <a:chOff x="3737" y="2677"/>
            <a:chExt cx="1538" cy="138"/>
          </a:xfrm>
        </p:grpSpPr>
        <p:sp>
          <p:nvSpPr>
            <p:cNvPr id="89365" name="Rectangle 192"/>
            <p:cNvSpPr>
              <a:spLocks noChangeArrowheads="1"/>
            </p:cNvSpPr>
            <p:nvPr/>
          </p:nvSpPr>
          <p:spPr bwMode="auto">
            <a:xfrm>
              <a:off x="3737" y="2787"/>
              <a:ext cx="120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FDA1144 SAL2883 Frozen Whole Tilapia Thailand      </a:t>
              </a:r>
              <a:endParaRPr lang="en-US" sz="600">
                <a:cs typeface="Arial" charset="0"/>
              </a:endParaRPr>
            </a:p>
          </p:txBody>
        </p:sp>
        <p:sp>
          <p:nvSpPr>
            <p:cNvPr id="89366" name="Rectangle 194"/>
            <p:cNvSpPr>
              <a:spLocks noChangeArrowheads="1"/>
            </p:cNvSpPr>
            <p:nvPr/>
          </p:nvSpPr>
          <p:spPr bwMode="auto">
            <a:xfrm>
              <a:off x="3738" y="2750"/>
              <a:ext cx="1001"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FDA1143 SAL2920 Lobster Tails Taiwan       </a:t>
              </a:r>
              <a:endParaRPr lang="en-US" sz="600">
                <a:cs typeface="Arial" charset="0"/>
              </a:endParaRPr>
            </a:p>
          </p:txBody>
        </p:sp>
        <p:sp>
          <p:nvSpPr>
            <p:cNvPr id="89367" name="Rectangle 202"/>
            <p:cNvSpPr>
              <a:spLocks noChangeArrowheads="1"/>
            </p:cNvSpPr>
            <p:nvPr/>
          </p:nvSpPr>
          <p:spPr bwMode="auto">
            <a:xfrm>
              <a:off x="3737" y="2714"/>
              <a:ext cx="153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FDA1148 SAL2904 Frozen Rock Lobster Tails United Arab Emirates</a:t>
              </a:r>
              <a:endParaRPr lang="en-US" sz="600">
                <a:cs typeface="Arial" charset="0"/>
              </a:endParaRPr>
            </a:p>
          </p:txBody>
        </p:sp>
        <p:sp>
          <p:nvSpPr>
            <p:cNvPr id="89368" name="Rectangle 219"/>
            <p:cNvSpPr>
              <a:spLocks noChangeArrowheads="1"/>
            </p:cNvSpPr>
            <p:nvPr/>
          </p:nvSpPr>
          <p:spPr bwMode="auto">
            <a:xfrm>
              <a:off x="3737" y="2677"/>
              <a:ext cx="96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FDA1146 SAL2903 Hilsa Fish  Thailand      </a:t>
              </a:r>
              <a:endParaRPr lang="en-US" sz="600">
                <a:cs typeface="Arial" charset="0"/>
              </a:endParaRPr>
            </a:p>
          </p:txBody>
        </p:sp>
      </p:grpSp>
      <p:grpSp>
        <p:nvGrpSpPr>
          <p:cNvPr id="89101" name="Group 87"/>
          <p:cNvGrpSpPr>
            <a:grpSpLocks/>
          </p:cNvGrpSpPr>
          <p:nvPr/>
        </p:nvGrpSpPr>
        <p:grpSpPr bwMode="auto">
          <a:xfrm>
            <a:off x="3978275" y="2119313"/>
            <a:ext cx="1654175" cy="195262"/>
            <a:chOff x="2965" y="2322"/>
            <a:chExt cx="1042" cy="69"/>
          </a:xfrm>
        </p:grpSpPr>
        <p:sp>
          <p:nvSpPr>
            <p:cNvPr id="89363" name="Rectangle 172"/>
            <p:cNvSpPr>
              <a:spLocks noChangeArrowheads="1"/>
            </p:cNvSpPr>
            <p:nvPr/>
          </p:nvSpPr>
          <p:spPr bwMode="auto">
            <a:xfrm>
              <a:off x="2965" y="2359"/>
              <a:ext cx="475"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SAL3133 Clinical MD</a:t>
              </a:r>
              <a:endParaRPr lang="en-US" sz="600">
                <a:cs typeface="Arial" charset="0"/>
              </a:endParaRPr>
            </a:p>
          </p:txBody>
        </p:sp>
        <p:sp>
          <p:nvSpPr>
            <p:cNvPr id="89364" name="Rectangle 182"/>
            <p:cNvSpPr>
              <a:spLocks noChangeArrowheads="1"/>
            </p:cNvSpPr>
            <p:nvPr/>
          </p:nvSpPr>
          <p:spPr bwMode="auto">
            <a:xfrm>
              <a:off x="2965" y="2322"/>
              <a:ext cx="104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FDA1206 SAL2924 Fish Stomach Vietnam       </a:t>
              </a:r>
              <a:endParaRPr lang="en-US" sz="600">
                <a:cs typeface="Arial" charset="0"/>
              </a:endParaRPr>
            </a:p>
          </p:txBody>
        </p:sp>
      </p:grpSp>
      <p:sp>
        <p:nvSpPr>
          <p:cNvPr id="89102" name="Rectangle 88"/>
          <p:cNvSpPr>
            <a:spLocks noChangeArrowheads="1"/>
          </p:cNvSpPr>
          <p:nvPr/>
        </p:nvSpPr>
        <p:spPr bwMode="auto">
          <a:xfrm>
            <a:off x="5495925" y="1976438"/>
            <a:ext cx="2452688" cy="114300"/>
          </a:xfrm>
          <a:prstGeom prst="rect">
            <a:avLst/>
          </a:prstGeom>
          <a:solidFill>
            <a:schemeClr val="bg1"/>
          </a:solidFill>
          <a:ln w="9525">
            <a:solidFill>
              <a:schemeClr val="bg1"/>
            </a:solidFill>
            <a:miter lim="800000"/>
            <a:headEnd/>
            <a:tailEnd/>
          </a:ln>
        </p:spPr>
        <p:txBody>
          <a:bodyPr wrap="none" anchor="ctr"/>
          <a:lstStyle/>
          <a:p>
            <a:endParaRPr lang="en-US">
              <a:cs typeface="Arial" charset="0"/>
            </a:endParaRPr>
          </a:p>
        </p:txBody>
      </p:sp>
      <p:sp>
        <p:nvSpPr>
          <p:cNvPr id="89103" name="Rectangle 163"/>
          <p:cNvSpPr>
            <a:spLocks noChangeArrowheads="1"/>
          </p:cNvSpPr>
          <p:nvPr/>
        </p:nvSpPr>
        <p:spPr bwMode="auto">
          <a:xfrm>
            <a:off x="5486400" y="1973263"/>
            <a:ext cx="17113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FDA1116 SAL2885 Coriander Powder India        </a:t>
            </a:r>
            <a:endParaRPr lang="en-US" sz="600">
              <a:cs typeface="Arial" charset="0"/>
            </a:endParaRPr>
          </a:p>
        </p:txBody>
      </p:sp>
      <p:sp>
        <p:nvSpPr>
          <p:cNvPr id="89104" name="Rectangle 90"/>
          <p:cNvSpPr>
            <a:spLocks noChangeArrowheads="1"/>
          </p:cNvSpPr>
          <p:nvPr/>
        </p:nvSpPr>
        <p:spPr bwMode="auto">
          <a:xfrm>
            <a:off x="3900488" y="1619250"/>
            <a:ext cx="2919412" cy="323850"/>
          </a:xfrm>
          <a:prstGeom prst="rect">
            <a:avLst/>
          </a:prstGeom>
          <a:solidFill>
            <a:schemeClr val="bg1"/>
          </a:solidFill>
          <a:ln w="9525">
            <a:solidFill>
              <a:schemeClr val="bg1"/>
            </a:solidFill>
            <a:miter lim="800000"/>
            <a:headEnd/>
            <a:tailEnd/>
          </a:ln>
        </p:spPr>
        <p:txBody>
          <a:bodyPr wrap="none" anchor="ctr"/>
          <a:lstStyle/>
          <a:p>
            <a:endParaRPr lang="en-US">
              <a:cs typeface="Arial" charset="0"/>
            </a:endParaRPr>
          </a:p>
        </p:txBody>
      </p:sp>
      <p:grpSp>
        <p:nvGrpSpPr>
          <p:cNvPr id="89105" name="Group 94"/>
          <p:cNvGrpSpPr>
            <a:grpSpLocks/>
          </p:cNvGrpSpPr>
          <p:nvPr/>
        </p:nvGrpSpPr>
        <p:grpSpPr bwMode="auto">
          <a:xfrm>
            <a:off x="3908425" y="1620838"/>
            <a:ext cx="2039938" cy="307975"/>
            <a:chOff x="2838" y="2357"/>
            <a:chExt cx="1285" cy="104"/>
          </a:xfrm>
        </p:grpSpPr>
        <p:sp>
          <p:nvSpPr>
            <p:cNvPr id="89360" name="Rectangle 174"/>
            <p:cNvSpPr>
              <a:spLocks noChangeArrowheads="1"/>
            </p:cNvSpPr>
            <p:nvPr/>
          </p:nvSpPr>
          <p:spPr bwMode="auto">
            <a:xfrm>
              <a:off x="2839" y="2430"/>
              <a:ext cx="1098"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cs typeface="Arial" charset="0"/>
                </a:rPr>
                <a:t>FDA1203 SAL2921 Frozen Baila   Bangladesh     </a:t>
              </a:r>
              <a:endParaRPr lang="en-US" sz="600">
                <a:cs typeface="Arial" charset="0"/>
              </a:endParaRPr>
            </a:p>
          </p:txBody>
        </p:sp>
        <p:sp>
          <p:nvSpPr>
            <p:cNvPr id="89361" name="Rectangle 175"/>
            <p:cNvSpPr>
              <a:spLocks noChangeArrowheads="1"/>
            </p:cNvSpPr>
            <p:nvPr/>
          </p:nvSpPr>
          <p:spPr bwMode="auto">
            <a:xfrm>
              <a:off x="2838" y="2393"/>
              <a:ext cx="128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FDA1112 SAL2877 Frozen Undeveined Shrimp India        </a:t>
              </a:r>
              <a:endParaRPr lang="en-US" sz="600">
                <a:cs typeface="Arial" charset="0"/>
              </a:endParaRPr>
            </a:p>
          </p:txBody>
        </p:sp>
        <p:sp>
          <p:nvSpPr>
            <p:cNvPr id="89362" name="Rectangle 209"/>
            <p:cNvSpPr>
              <a:spLocks noChangeArrowheads="1"/>
            </p:cNvSpPr>
            <p:nvPr/>
          </p:nvSpPr>
          <p:spPr bwMode="auto">
            <a:xfrm>
              <a:off x="2838" y="2357"/>
              <a:ext cx="104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cs typeface="Arial" charset="0"/>
                </a:rPr>
                <a:t>FDA1201 SAL2918 Coriander   Bangladesh     </a:t>
              </a:r>
              <a:endParaRPr lang="en-US" sz="600">
                <a:cs typeface="Arial" charset="0"/>
              </a:endParaRPr>
            </a:p>
          </p:txBody>
        </p:sp>
      </p:grpSp>
      <p:sp>
        <p:nvSpPr>
          <p:cNvPr id="74" name="Rectangle 73"/>
          <p:cNvSpPr/>
          <p:nvPr/>
        </p:nvSpPr>
        <p:spPr>
          <a:xfrm>
            <a:off x="4273550" y="1289050"/>
            <a:ext cx="3879850" cy="3302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107" name="Rectangle 183"/>
          <p:cNvSpPr>
            <a:spLocks noChangeArrowheads="1"/>
          </p:cNvSpPr>
          <p:nvPr/>
        </p:nvSpPr>
        <p:spPr bwMode="auto">
          <a:xfrm>
            <a:off x="4257675" y="1358900"/>
            <a:ext cx="15652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cs typeface="Arial" charset="0"/>
              </a:rPr>
              <a:t>FDA1202 SAL2919 Coriander Powder India        </a:t>
            </a:r>
            <a:endParaRPr lang="en-US" sz="600">
              <a:latin typeface="Arial" charset="0"/>
              <a:cs typeface="Arial" charset="0"/>
            </a:endParaRPr>
          </a:p>
        </p:txBody>
      </p:sp>
      <p:sp>
        <p:nvSpPr>
          <p:cNvPr id="89108" name="Rectangle 174"/>
          <p:cNvSpPr>
            <a:spLocks noChangeArrowheads="1"/>
          </p:cNvSpPr>
          <p:nvPr/>
        </p:nvSpPr>
        <p:spPr bwMode="auto">
          <a:xfrm>
            <a:off x="4286250" y="1477963"/>
            <a:ext cx="16541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cs typeface="Arial" charset="0"/>
              </a:rPr>
              <a:t>FDA1203 SAL2921 Frozen Baila   Bangladesh     </a:t>
            </a:r>
            <a:endParaRPr lang="en-US" sz="600">
              <a:latin typeface="Arial" charset="0"/>
              <a:cs typeface="Arial" charset="0"/>
            </a:endParaRPr>
          </a:p>
        </p:txBody>
      </p:sp>
      <p:grpSp>
        <p:nvGrpSpPr>
          <p:cNvPr id="89109" name="Group 512"/>
          <p:cNvGrpSpPr>
            <a:grpSpLocks/>
          </p:cNvGrpSpPr>
          <p:nvPr/>
        </p:nvGrpSpPr>
        <p:grpSpPr bwMode="auto">
          <a:xfrm>
            <a:off x="50800" y="2768600"/>
            <a:ext cx="2613025" cy="3016250"/>
            <a:chOff x="-1614488" y="2101850"/>
            <a:chExt cx="3719513" cy="5140631"/>
          </a:xfrm>
        </p:grpSpPr>
        <p:sp>
          <p:nvSpPr>
            <p:cNvPr id="89122" name="Freeform 8"/>
            <p:cNvSpPr>
              <a:spLocks/>
            </p:cNvSpPr>
            <p:nvPr/>
          </p:nvSpPr>
          <p:spPr bwMode="auto">
            <a:xfrm>
              <a:off x="455612" y="3805238"/>
              <a:ext cx="1588" cy="44450"/>
            </a:xfrm>
            <a:custGeom>
              <a:avLst/>
              <a:gdLst>
                <a:gd name="T0" fmla="*/ 0 w 14"/>
                <a:gd name="T1" fmla="*/ 2147483647 h 282"/>
                <a:gd name="T2" fmla="*/ 0 w 14"/>
                <a:gd name="T3" fmla="*/ 2147483647 h 282"/>
                <a:gd name="T4" fmla="*/ 0 w 14"/>
                <a:gd name="T5" fmla="*/ 0 h 282"/>
                <a:gd name="T6" fmla="*/ 0 60000 65536"/>
                <a:gd name="T7" fmla="*/ 0 60000 65536"/>
                <a:gd name="T8" fmla="*/ 0 60000 65536"/>
                <a:gd name="T9" fmla="*/ 0 w 14"/>
                <a:gd name="T10" fmla="*/ 0 h 282"/>
                <a:gd name="T11" fmla="*/ 14 w 14"/>
                <a:gd name="T12" fmla="*/ 282 h 282"/>
              </a:gdLst>
              <a:ahLst/>
              <a:cxnLst>
                <a:cxn ang="T6">
                  <a:pos x="T0" y="T1"/>
                </a:cxn>
                <a:cxn ang="T7">
                  <a:pos x="T2" y="T3"/>
                </a:cxn>
                <a:cxn ang="T8">
                  <a:pos x="T4" y="T5"/>
                </a:cxn>
              </a:cxnLst>
              <a:rect l="T9" t="T10" r="T11" b="T12"/>
              <a:pathLst>
                <a:path w="14" h="282">
                  <a:moveTo>
                    <a:pt x="14" y="282"/>
                  </a:moveTo>
                  <a:lnTo>
                    <a:pt x="0" y="282"/>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9"/>
            <p:cNvSpPr>
              <a:spLocks/>
            </p:cNvSpPr>
            <p:nvPr/>
          </p:nvSpPr>
          <p:spPr bwMode="auto">
            <a:xfrm>
              <a:off x="457684" y="3849665"/>
              <a:ext cx="2259" cy="29762"/>
            </a:xfrm>
            <a:custGeom>
              <a:avLst/>
              <a:gdLst>
                <a:gd name="T0" fmla="*/ 0 w 18"/>
                <a:gd name="T1" fmla="*/ 2 h 189"/>
                <a:gd name="T2" fmla="*/ 0 w 18"/>
                <a:gd name="T3" fmla="*/ 2 h 189"/>
                <a:gd name="T4" fmla="*/ 0 w 18"/>
                <a:gd name="T5" fmla="*/ 0 h 189"/>
                <a:gd name="T6" fmla="*/ 0 60000 65536"/>
                <a:gd name="T7" fmla="*/ 0 60000 65536"/>
                <a:gd name="T8" fmla="*/ 0 60000 65536"/>
                <a:gd name="T9" fmla="*/ 0 w 18"/>
                <a:gd name="T10" fmla="*/ 0 h 189"/>
                <a:gd name="T11" fmla="*/ 18 w 18"/>
                <a:gd name="T12" fmla="*/ 189 h 189"/>
              </a:gdLst>
              <a:ahLst/>
              <a:cxnLst>
                <a:cxn ang="T6">
                  <a:pos x="T0" y="T1"/>
                </a:cxn>
                <a:cxn ang="T7">
                  <a:pos x="T2" y="T3"/>
                </a:cxn>
                <a:cxn ang="T8">
                  <a:pos x="T4" y="T5"/>
                </a:cxn>
              </a:cxnLst>
              <a:rect l="T9" t="T10" r="T11" b="T12"/>
              <a:pathLst>
                <a:path w="18" h="189">
                  <a:moveTo>
                    <a:pt x="18"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77" name="Freeform 10"/>
            <p:cNvSpPr>
              <a:spLocks/>
            </p:cNvSpPr>
            <p:nvPr/>
          </p:nvSpPr>
          <p:spPr bwMode="auto">
            <a:xfrm>
              <a:off x="453164" y="3384302"/>
              <a:ext cx="0" cy="29762"/>
            </a:xfrm>
            <a:custGeom>
              <a:avLst/>
              <a:gdLst>
                <a:gd name="T0" fmla="*/ 0 w 14"/>
                <a:gd name="T1" fmla="*/ 2 h 188"/>
                <a:gd name="T2" fmla="*/ 0 w 14"/>
                <a:gd name="T3" fmla="*/ 2 h 188"/>
                <a:gd name="T4" fmla="*/ 0 w 14"/>
                <a:gd name="T5" fmla="*/ 0 h 188"/>
                <a:gd name="T6" fmla="*/ 0 60000 65536"/>
                <a:gd name="T7" fmla="*/ 0 60000 65536"/>
                <a:gd name="T8" fmla="*/ 0 60000 65536"/>
                <a:gd name="T9" fmla="*/ 0 w 14"/>
                <a:gd name="T10" fmla="*/ 0 h 188"/>
                <a:gd name="T11" fmla="*/ 14 w 14"/>
                <a:gd name="T12" fmla="*/ 188 h 188"/>
              </a:gdLst>
              <a:ahLst/>
              <a:cxnLst>
                <a:cxn ang="T6">
                  <a:pos x="T0" y="T1"/>
                </a:cxn>
                <a:cxn ang="T7">
                  <a:pos x="T2" y="T3"/>
                </a:cxn>
                <a:cxn ang="T8">
                  <a:pos x="T4" y="T5"/>
                </a:cxn>
              </a:cxnLst>
              <a:rect l="T9" t="T10" r="T11" b="T12"/>
              <a:pathLst>
                <a:path w="14" h="188">
                  <a:moveTo>
                    <a:pt x="14"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78" name="Freeform 11"/>
            <p:cNvSpPr>
              <a:spLocks/>
            </p:cNvSpPr>
            <p:nvPr/>
          </p:nvSpPr>
          <p:spPr bwMode="auto">
            <a:xfrm>
              <a:off x="380853" y="5067182"/>
              <a:ext cx="9039" cy="29762"/>
            </a:xfrm>
            <a:custGeom>
              <a:avLst/>
              <a:gdLst>
                <a:gd name="T0" fmla="*/ 0 w 51"/>
                <a:gd name="T1" fmla="*/ 2 h 189"/>
                <a:gd name="T2" fmla="*/ 0 w 51"/>
                <a:gd name="T3" fmla="*/ 2 h 189"/>
                <a:gd name="T4" fmla="*/ 0 w 51"/>
                <a:gd name="T5" fmla="*/ 0 h 189"/>
                <a:gd name="T6" fmla="*/ 0 60000 65536"/>
                <a:gd name="T7" fmla="*/ 0 60000 65536"/>
                <a:gd name="T8" fmla="*/ 0 60000 65536"/>
                <a:gd name="T9" fmla="*/ 0 w 51"/>
                <a:gd name="T10" fmla="*/ 0 h 189"/>
                <a:gd name="T11" fmla="*/ 51 w 51"/>
                <a:gd name="T12" fmla="*/ 189 h 189"/>
              </a:gdLst>
              <a:ahLst/>
              <a:cxnLst>
                <a:cxn ang="T6">
                  <a:pos x="T0" y="T1"/>
                </a:cxn>
                <a:cxn ang="T7">
                  <a:pos x="T2" y="T3"/>
                </a:cxn>
                <a:cxn ang="T8">
                  <a:pos x="T4" y="T5"/>
                </a:cxn>
              </a:cxnLst>
              <a:rect l="T9" t="T10" r="T11" b="T12"/>
              <a:pathLst>
                <a:path w="51" h="189">
                  <a:moveTo>
                    <a:pt x="51"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79" name="Freeform 12"/>
            <p:cNvSpPr>
              <a:spLocks/>
            </p:cNvSpPr>
            <p:nvPr/>
          </p:nvSpPr>
          <p:spPr bwMode="auto">
            <a:xfrm>
              <a:off x="383112" y="6982744"/>
              <a:ext cx="0" cy="27056"/>
            </a:xfrm>
            <a:custGeom>
              <a:avLst/>
              <a:gdLst>
                <a:gd name="T0" fmla="*/ 2 h 189"/>
                <a:gd name="T1" fmla="*/ 2 h 189"/>
                <a:gd name="T2" fmla="*/ 0 h 189"/>
                <a:gd name="T3" fmla="*/ 0 60000 65536"/>
                <a:gd name="T4" fmla="*/ 0 60000 65536"/>
                <a:gd name="T5" fmla="*/ 0 60000 65536"/>
                <a:gd name="T6" fmla="*/ 0 h 189"/>
                <a:gd name="T7" fmla="*/ 189 h 189"/>
              </a:gdLst>
              <a:ahLst/>
              <a:cxnLst>
                <a:cxn ang="T3">
                  <a:pos x="0" y="T0"/>
                </a:cxn>
                <a:cxn ang="T4">
                  <a:pos x="0" y="T1"/>
                </a:cxn>
                <a:cxn ang="T5">
                  <a:pos x="0" y="T2"/>
                </a:cxn>
              </a:cxnLst>
              <a:rect l="0" t="T6" r="0" b="T7"/>
              <a:pathLst>
                <a:path h="189">
                  <a:moveTo>
                    <a:pt x="0"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0" name="Freeform 13"/>
            <p:cNvSpPr>
              <a:spLocks/>
            </p:cNvSpPr>
            <p:nvPr/>
          </p:nvSpPr>
          <p:spPr bwMode="auto">
            <a:xfrm>
              <a:off x="100647" y="2342649"/>
              <a:ext cx="0" cy="27056"/>
            </a:xfrm>
            <a:custGeom>
              <a:avLst/>
              <a:gdLst>
                <a:gd name="T0" fmla="*/ 0 w 6"/>
                <a:gd name="T1" fmla="*/ 2 h 188"/>
                <a:gd name="T2" fmla="*/ 0 w 6"/>
                <a:gd name="T3" fmla="*/ 2 h 188"/>
                <a:gd name="T4" fmla="*/ 0 w 6"/>
                <a:gd name="T5" fmla="*/ 0 h 188"/>
                <a:gd name="T6" fmla="*/ 0 60000 65536"/>
                <a:gd name="T7" fmla="*/ 0 60000 65536"/>
                <a:gd name="T8" fmla="*/ 0 60000 65536"/>
                <a:gd name="T9" fmla="*/ 0 w 6"/>
                <a:gd name="T10" fmla="*/ 0 h 188"/>
                <a:gd name="T11" fmla="*/ 0 w 6"/>
                <a:gd name="T12" fmla="*/ 188 h 188"/>
              </a:gdLst>
              <a:ahLst/>
              <a:cxnLst>
                <a:cxn ang="T6">
                  <a:pos x="T0" y="T1"/>
                </a:cxn>
                <a:cxn ang="T7">
                  <a:pos x="T2" y="T3"/>
                </a:cxn>
                <a:cxn ang="T8">
                  <a:pos x="T4" y="T5"/>
                </a:cxn>
              </a:cxnLst>
              <a:rect l="T9" t="T10" r="T11" b="T12"/>
              <a:pathLst>
                <a:path w="6" h="188">
                  <a:moveTo>
                    <a:pt x="6"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1" name="Freeform 14"/>
            <p:cNvSpPr>
              <a:spLocks/>
            </p:cNvSpPr>
            <p:nvPr/>
          </p:nvSpPr>
          <p:spPr bwMode="auto">
            <a:xfrm>
              <a:off x="383112" y="6257644"/>
              <a:ext cx="0" cy="24351"/>
            </a:xfrm>
            <a:custGeom>
              <a:avLst/>
              <a:gdLst>
                <a:gd name="T0" fmla="*/ 0 h 165"/>
                <a:gd name="T1" fmla="*/ 0 h 165"/>
                <a:gd name="T2" fmla="*/ 2 h 165"/>
                <a:gd name="T3" fmla="*/ 0 60000 65536"/>
                <a:gd name="T4" fmla="*/ 0 60000 65536"/>
                <a:gd name="T5" fmla="*/ 0 60000 65536"/>
                <a:gd name="T6" fmla="*/ 0 h 165"/>
                <a:gd name="T7" fmla="*/ 165 h 165"/>
              </a:gdLst>
              <a:ahLst/>
              <a:cxnLst>
                <a:cxn ang="T3">
                  <a:pos x="0" y="T0"/>
                </a:cxn>
                <a:cxn ang="T4">
                  <a:pos x="0" y="T1"/>
                </a:cxn>
                <a:cxn ang="T5">
                  <a:pos x="0" y="T2"/>
                </a:cxn>
              </a:cxnLst>
              <a:rect l="0" t="T6" r="0" b="T7"/>
              <a:pathLst>
                <a:path h="165">
                  <a:moveTo>
                    <a:pt x="0" y="0"/>
                  </a:moveTo>
                  <a:lnTo>
                    <a:pt x="0" y="0"/>
                  </a:lnTo>
                  <a:lnTo>
                    <a:pt x="0" y="16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2" name="Freeform 15"/>
            <p:cNvSpPr>
              <a:spLocks/>
            </p:cNvSpPr>
            <p:nvPr/>
          </p:nvSpPr>
          <p:spPr bwMode="auto">
            <a:xfrm>
              <a:off x="453164" y="3573694"/>
              <a:ext cx="0" cy="43290"/>
            </a:xfrm>
            <a:custGeom>
              <a:avLst/>
              <a:gdLst>
                <a:gd name="T0" fmla="*/ 0 w 1"/>
                <a:gd name="T1" fmla="*/ 3 h 283"/>
                <a:gd name="T2" fmla="*/ 0 w 1"/>
                <a:gd name="T3" fmla="*/ 3 h 283"/>
                <a:gd name="T4" fmla="*/ 0 w 1"/>
                <a:gd name="T5" fmla="*/ 0 h 283"/>
                <a:gd name="T6" fmla="*/ 0 60000 65536"/>
                <a:gd name="T7" fmla="*/ 0 60000 65536"/>
                <a:gd name="T8" fmla="*/ 0 60000 65536"/>
                <a:gd name="T9" fmla="*/ 0 w 1"/>
                <a:gd name="T10" fmla="*/ 0 h 283"/>
                <a:gd name="T11" fmla="*/ 0 w 1"/>
                <a:gd name="T12" fmla="*/ 283 h 283"/>
              </a:gdLst>
              <a:ahLst/>
              <a:cxnLst>
                <a:cxn ang="T6">
                  <a:pos x="T0" y="T1"/>
                </a:cxn>
                <a:cxn ang="T7">
                  <a:pos x="T2" y="T3"/>
                </a:cxn>
                <a:cxn ang="T8">
                  <a:pos x="T4" y="T5"/>
                </a:cxn>
              </a:cxnLst>
              <a:rect l="T9" t="T10" r="T11" b="T12"/>
              <a:pathLst>
                <a:path w="1" h="283">
                  <a:moveTo>
                    <a:pt x="1"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3" name="Freeform 16"/>
            <p:cNvSpPr>
              <a:spLocks/>
            </p:cNvSpPr>
            <p:nvPr/>
          </p:nvSpPr>
          <p:spPr bwMode="auto">
            <a:xfrm>
              <a:off x="380853" y="4980603"/>
              <a:ext cx="2259" cy="97401"/>
            </a:xfrm>
            <a:custGeom>
              <a:avLst/>
              <a:gdLst>
                <a:gd name="T0" fmla="*/ 0 w 12"/>
                <a:gd name="T1" fmla="*/ 0 h 628"/>
                <a:gd name="T2" fmla="*/ 0 w 12"/>
                <a:gd name="T3" fmla="*/ 0 h 628"/>
                <a:gd name="T4" fmla="*/ 0 w 12"/>
                <a:gd name="T5" fmla="*/ 6 h 628"/>
                <a:gd name="T6" fmla="*/ 0 60000 65536"/>
                <a:gd name="T7" fmla="*/ 0 60000 65536"/>
                <a:gd name="T8" fmla="*/ 0 60000 65536"/>
                <a:gd name="T9" fmla="*/ 0 w 12"/>
                <a:gd name="T10" fmla="*/ 0 h 628"/>
                <a:gd name="T11" fmla="*/ 12 w 12"/>
                <a:gd name="T12" fmla="*/ 628 h 628"/>
              </a:gdLst>
              <a:ahLst/>
              <a:cxnLst>
                <a:cxn ang="T6">
                  <a:pos x="T0" y="T1"/>
                </a:cxn>
                <a:cxn ang="T7">
                  <a:pos x="T2" y="T3"/>
                </a:cxn>
                <a:cxn ang="T8">
                  <a:pos x="T4" y="T5"/>
                </a:cxn>
              </a:cxnLst>
              <a:rect l="T9" t="T10" r="T11" b="T12"/>
              <a:pathLst>
                <a:path w="12" h="628">
                  <a:moveTo>
                    <a:pt x="12" y="0"/>
                  </a:moveTo>
                  <a:lnTo>
                    <a:pt x="0" y="0"/>
                  </a:lnTo>
                  <a:lnTo>
                    <a:pt x="0" y="62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4" name="Freeform 17"/>
            <p:cNvSpPr>
              <a:spLocks/>
            </p:cNvSpPr>
            <p:nvPr/>
          </p:nvSpPr>
          <p:spPr bwMode="auto">
            <a:xfrm>
              <a:off x="378592" y="4225743"/>
              <a:ext cx="0" cy="29761"/>
            </a:xfrm>
            <a:custGeom>
              <a:avLst/>
              <a:gdLst>
                <a:gd name="T0" fmla="*/ 0 w 1"/>
                <a:gd name="T1" fmla="*/ 0 h 189"/>
                <a:gd name="T2" fmla="*/ 0 w 1"/>
                <a:gd name="T3" fmla="*/ 0 h 189"/>
                <a:gd name="T4" fmla="*/ 0 w 1"/>
                <a:gd name="T5" fmla="*/ 2 h 189"/>
                <a:gd name="T6" fmla="*/ 0 60000 65536"/>
                <a:gd name="T7" fmla="*/ 0 60000 65536"/>
                <a:gd name="T8" fmla="*/ 0 60000 65536"/>
                <a:gd name="T9" fmla="*/ 0 w 1"/>
                <a:gd name="T10" fmla="*/ 0 h 189"/>
                <a:gd name="T11" fmla="*/ 0 w 1"/>
                <a:gd name="T12" fmla="*/ 189 h 189"/>
              </a:gdLst>
              <a:ahLst/>
              <a:cxnLst>
                <a:cxn ang="T6">
                  <a:pos x="T0" y="T1"/>
                </a:cxn>
                <a:cxn ang="T7">
                  <a:pos x="T2" y="T3"/>
                </a:cxn>
                <a:cxn ang="T8">
                  <a:pos x="T4" y="T5"/>
                </a:cxn>
              </a:cxnLst>
              <a:rect l="T9" t="T10" r="T11" b="T12"/>
              <a:pathLst>
                <a:path w="1" h="189">
                  <a:moveTo>
                    <a:pt x="1"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5" name="Freeform 18"/>
            <p:cNvSpPr>
              <a:spLocks/>
            </p:cNvSpPr>
            <p:nvPr/>
          </p:nvSpPr>
          <p:spPr bwMode="auto">
            <a:xfrm>
              <a:off x="206853" y="4158102"/>
              <a:ext cx="99428" cy="224565"/>
            </a:xfrm>
            <a:custGeom>
              <a:avLst/>
              <a:gdLst>
                <a:gd name="T0" fmla="*/ 6 w 659"/>
                <a:gd name="T1" fmla="*/ 14 h 1449"/>
                <a:gd name="T2" fmla="*/ 0 w 659"/>
                <a:gd name="T3" fmla="*/ 14 h 1449"/>
                <a:gd name="T4" fmla="*/ 0 w 659"/>
                <a:gd name="T5" fmla="*/ 0 h 1449"/>
                <a:gd name="T6" fmla="*/ 0 60000 65536"/>
                <a:gd name="T7" fmla="*/ 0 60000 65536"/>
                <a:gd name="T8" fmla="*/ 0 60000 65536"/>
                <a:gd name="T9" fmla="*/ 0 w 659"/>
                <a:gd name="T10" fmla="*/ 0 h 1449"/>
                <a:gd name="T11" fmla="*/ 659 w 659"/>
                <a:gd name="T12" fmla="*/ 1449 h 1449"/>
              </a:gdLst>
              <a:ahLst/>
              <a:cxnLst>
                <a:cxn ang="T6">
                  <a:pos x="T0" y="T1"/>
                </a:cxn>
                <a:cxn ang="T7">
                  <a:pos x="T2" y="T3"/>
                </a:cxn>
                <a:cxn ang="T8">
                  <a:pos x="T4" y="T5"/>
                </a:cxn>
              </a:cxnLst>
              <a:rect l="T9" t="T10" r="T11" b="T12"/>
              <a:pathLst>
                <a:path w="659" h="1449">
                  <a:moveTo>
                    <a:pt x="659" y="1449"/>
                  </a:moveTo>
                  <a:lnTo>
                    <a:pt x="0" y="144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6" name="Freeform 19"/>
            <p:cNvSpPr>
              <a:spLocks/>
            </p:cNvSpPr>
            <p:nvPr/>
          </p:nvSpPr>
          <p:spPr bwMode="auto">
            <a:xfrm>
              <a:off x="380853" y="4923787"/>
              <a:ext cx="2259" cy="108224"/>
            </a:xfrm>
            <a:custGeom>
              <a:avLst/>
              <a:gdLst>
                <a:gd name="T0" fmla="*/ 0 w 9"/>
                <a:gd name="T1" fmla="*/ 0 h 709"/>
                <a:gd name="T2" fmla="*/ 0 w 9"/>
                <a:gd name="T3" fmla="*/ 0 h 709"/>
                <a:gd name="T4" fmla="*/ 0 w 9"/>
                <a:gd name="T5" fmla="*/ 7 h 709"/>
                <a:gd name="T6" fmla="*/ 0 60000 65536"/>
                <a:gd name="T7" fmla="*/ 0 60000 65536"/>
                <a:gd name="T8" fmla="*/ 0 60000 65536"/>
                <a:gd name="T9" fmla="*/ 0 w 9"/>
                <a:gd name="T10" fmla="*/ 0 h 709"/>
                <a:gd name="T11" fmla="*/ 9 w 9"/>
                <a:gd name="T12" fmla="*/ 709 h 709"/>
              </a:gdLst>
              <a:ahLst/>
              <a:cxnLst>
                <a:cxn ang="T6">
                  <a:pos x="T0" y="T1"/>
                </a:cxn>
                <a:cxn ang="T7">
                  <a:pos x="T2" y="T3"/>
                </a:cxn>
                <a:cxn ang="T8">
                  <a:pos x="T4" y="T5"/>
                </a:cxn>
              </a:cxnLst>
              <a:rect l="T9" t="T10" r="T11" b="T12"/>
              <a:pathLst>
                <a:path w="9" h="709">
                  <a:moveTo>
                    <a:pt x="9" y="0"/>
                  </a:moveTo>
                  <a:lnTo>
                    <a:pt x="0" y="0"/>
                  </a:lnTo>
                  <a:lnTo>
                    <a:pt x="0" y="70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87" name="Freeform 20"/>
            <p:cNvSpPr>
              <a:spLocks/>
            </p:cNvSpPr>
            <p:nvPr/>
          </p:nvSpPr>
          <p:spPr bwMode="auto">
            <a:xfrm>
              <a:off x="450904" y="3240906"/>
              <a:ext cx="2260" cy="48701"/>
            </a:xfrm>
            <a:custGeom>
              <a:avLst/>
              <a:gdLst>
                <a:gd name="T0" fmla="*/ 0 w 14"/>
                <a:gd name="T1" fmla="*/ 0 h 330"/>
                <a:gd name="T2" fmla="*/ 0 w 14"/>
                <a:gd name="T3" fmla="*/ 0 h 330"/>
                <a:gd name="T4" fmla="*/ 0 w 14"/>
                <a:gd name="T5" fmla="*/ 3 h 330"/>
                <a:gd name="T6" fmla="*/ 0 60000 65536"/>
                <a:gd name="T7" fmla="*/ 0 60000 65536"/>
                <a:gd name="T8" fmla="*/ 0 60000 65536"/>
                <a:gd name="T9" fmla="*/ 0 w 14"/>
                <a:gd name="T10" fmla="*/ 0 h 330"/>
                <a:gd name="T11" fmla="*/ 14 w 14"/>
                <a:gd name="T12" fmla="*/ 330 h 330"/>
              </a:gdLst>
              <a:ahLst/>
              <a:cxnLst>
                <a:cxn ang="T6">
                  <a:pos x="T0" y="T1"/>
                </a:cxn>
                <a:cxn ang="T7">
                  <a:pos x="T2" y="T3"/>
                </a:cxn>
                <a:cxn ang="T8">
                  <a:pos x="T4" y="T5"/>
                </a:cxn>
              </a:cxnLst>
              <a:rect l="T9" t="T10" r="T11" b="T12"/>
              <a:pathLst>
                <a:path w="14" h="330">
                  <a:moveTo>
                    <a:pt x="14" y="0"/>
                  </a:moveTo>
                  <a:lnTo>
                    <a:pt x="0" y="0"/>
                  </a:lnTo>
                  <a:lnTo>
                    <a:pt x="0" y="33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135" name="Freeform 21"/>
            <p:cNvSpPr>
              <a:spLocks/>
            </p:cNvSpPr>
            <p:nvPr/>
          </p:nvSpPr>
          <p:spPr bwMode="auto">
            <a:xfrm>
              <a:off x="452437" y="3703638"/>
              <a:ext cx="1588" cy="50800"/>
            </a:xfrm>
            <a:custGeom>
              <a:avLst/>
              <a:gdLst>
                <a:gd name="T0" fmla="*/ 0 w 13"/>
                <a:gd name="T1" fmla="*/ 0 h 330"/>
                <a:gd name="T2" fmla="*/ 0 w 13"/>
                <a:gd name="T3" fmla="*/ 0 h 330"/>
                <a:gd name="T4" fmla="*/ 0 w 13"/>
                <a:gd name="T5" fmla="*/ 2147483647 h 330"/>
                <a:gd name="T6" fmla="*/ 0 60000 65536"/>
                <a:gd name="T7" fmla="*/ 0 60000 65536"/>
                <a:gd name="T8" fmla="*/ 0 60000 65536"/>
                <a:gd name="T9" fmla="*/ 0 w 13"/>
                <a:gd name="T10" fmla="*/ 0 h 330"/>
                <a:gd name="T11" fmla="*/ 13 w 13"/>
                <a:gd name="T12" fmla="*/ 330 h 330"/>
              </a:gdLst>
              <a:ahLst/>
              <a:cxnLst>
                <a:cxn ang="T6">
                  <a:pos x="T0" y="T1"/>
                </a:cxn>
                <a:cxn ang="T7">
                  <a:pos x="T2" y="T3"/>
                </a:cxn>
                <a:cxn ang="T8">
                  <a:pos x="T4" y="T5"/>
                </a:cxn>
              </a:cxnLst>
              <a:rect l="T9" t="T10" r="T11" b="T12"/>
              <a:pathLst>
                <a:path w="13" h="330">
                  <a:moveTo>
                    <a:pt x="13" y="0"/>
                  </a:moveTo>
                  <a:lnTo>
                    <a:pt x="0" y="0"/>
                  </a:lnTo>
                  <a:lnTo>
                    <a:pt x="0" y="33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2"/>
            <p:cNvSpPr>
              <a:spLocks/>
            </p:cNvSpPr>
            <p:nvPr/>
          </p:nvSpPr>
          <p:spPr bwMode="auto">
            <a:xfrm>
              <a:off x="383112" y="6982744"/>
              <a:ext cx="0" cy="83874"/>
            </a:xfrm>
            <a:custGeom>
              <a:avLst/>
              <a:gdLst>
                <a:gd name="T0" fmla="*/ 5 h 566"/>
                <a:gd name="T1" fmla="*/ 5 h 566"/>
                <a:gd name="T2" fmla="*/ 0 h 566"/>
                <a:gd name="T3" fmla="*/ 0 60000 65536"/>
                <a:gd name="T4" fmla="*/ 0 60000 65536"/>
                <a:gd name="T5" fmla="*/ 0 60000 65536"/>
                <a:gd name="T6" fmla="*/ 0 h 566"/>
                <a:gd name="T7" fmla="*/ 566 h 566"/>
              </a:gdLst>
              <a:ahLst/>
              <a:cxnLst>
                <a:cxn ang="T3">
                  <a:pos x="0" y="T0"/>
                </a:cxn>
                <a:cxn ang="T4">
                  <a:pos x="0" y="T1"/>
                </a:cxn>
                <a:cxn ang="T5">
                  <a:pos x="0" y="T2"/>
                </a:cxn>
              </a:cxnLst>
              <a:rect l="0" t="T6" r="0" b="T7"/>
              <a:pathLst>
                <a:path h="566">
                  <a:moveTo>
                    <a:pt x="0" y="566"/>
                  </a:moveTo>
                  <a:lnTo>
                    <a:pt x="0" y="56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0" name="Freeform 23"/>
            <p:cNvSpPr>
              <a:spLocks/>
            </p:cNvSpPr>
            <p:nvPr/>
          </p:nvSpPr>
          <p:spPr bwMode="auto">
            <a:xfrm>
              <a:off x="468982" y="4488185"/>
              <a:ext cx="4519" cy="27056"/>
            </a:xfrm>
            <a:custGeom>
              <a:avLst/>
              <a:gdLst>
                <a:gd name="T0" fmla="*/ 0 w 16"/>
                <a:gd name="T1" fmla="*/ 2 h 188"/>
                <a:gd name="T2" fmla="*/ 0 w 16"/>
                <a:gd name="T3" fmla="*/ 2 h 188"/>
                <a:gd name="T4" fmla="*/ 0 w 16"/>
                <a:gd name="T5" fmla="*/ 0 h 188"/>
                <a:gd name="T6" fmla="*/ 0 60000 65536"/>
                <a:gd name="T7" fmla="*/ 0 60000 65536"/>
                <a:gd name="T8" fmla="*/ 0 60000 65536"/>
                <a:gd name="T9" fmla="*/ 0 w 16"/>
                <a:gd name="T10" fmla="*/ 0 h 188"/>
                <a:gd name="T11" fmla="*/ 16 w 16"/>
                <a:gd name="T12" fmla="*/ 188 h 188"/>
              </a:gdLst>
              <a:ahLst/>
              <a:cxnLst>
                <a:cxn ang="T6">
                  <a:pos x="T0" y="T1"/>
                </a:cxn>
                <a:cxn ang="T7">
                  <a:pos x="T2" y="T3"/>
                </a:cxn>
                <a:cxn ang="T8">
                  <a:pos x="T4" y="T5"/>
                </a:cxn>
              </a:cxnLst>
              <a:rect l="T9" t="T10" r="T11" b="T12"/>
              <a:pathLst>
                <a:path w="16" h="188">
                  <a:moveTo>
                    <a:pt x="16"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1" name="Freeform 24"/>
            <p:cNvSpPr>
              <a:spLocks/>
            </p:cNvSpPr>
            <p:nvPr/>
          </p:nvSpPr>
          <p:spPr bwMode="auto">
            <a:xfrm>
              <a:off x="383112" y="5299864"/>
              <a:ext cx="0" cy="56818"/>
            </a:xfrm>
            <a:custGeom>
              <a:avLst/>
              <a:gdLst>
                <a:gd name="T0" fmla="*/ 0 w 8"/>
                <a:gd name="T1" fmla="*/ 0 h 377"/>
                <a:gd name="T2" fmla="*/ 0 w 8"/>
                <a:gd name="T3" fmla="*/ 0 h 377"/>
                <a:gd name="T4" fmla="*/ 0 w 8"/>
                <a:gd name="T5" fmla="*/ 4 h 377"/>
                <a:gd name="T6" fmla="*/ 0 60000 65536"/>
                <a:gd name="T7" fmla="*/ 0 60000 65536"/>
                <a:gd name="T8" fmla="*/ 0 60000 65536"/>
                <a:gd name="T9" fmla="*/ 0 w 8"/>
                <a:gd name="T10" fmla="*/ 0 h 377"/>
                <a:gd name="T11" fmla="*/ 0 w 8"/>
                <a:gd name="T12" fmla="*/ 377 h 377"/>
              </a:gdLst>
              <a:ahLst/>
              <a:cxnLst>
                <a:cxn ang="T6">
                  <a:pos x="T0" y="T1"/>
                </a:cxn>
                <a:cxn ang="T7">
                  <a:pos x="T2" y="T3"/>
                </a:cxn>
                <a:cxn ang="T8">
                  <a:pos x="T4" y="T5"/>
                </a:cxn>
              </a:cxnLst>
              <a:rect l="T9" t="T10" r="T11" b="T12"/>
              <a:pathLst>
                <a:path w="8" h="377">
                  <a:moveTo>
                    <a:pt x="8" y="0"/>
                  </a:moveTo>
                  <a:lnTo>
                    <a:pt x="0" y="0"/>
                  </a:lnTo>
                  <a:lnTo>
                    <a:pt x="0" y="377"/>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292" name="Freeform 25"/>
            <p:cNvSpPr>
              <a:spLocks/>
            </p:cNvSpPr>
            <p:nvPr/>
          </p:nvSpPr>
          <p:spPr bwMode="auto">
            <a:xfrm>
              <a:off x="383112" y="5153761"/>
              <a:ext cx="0" cy="29762"/>
            </a:xfrm>
            <a:custGeom>
              <a:avLst/>
              <a:gdLst>
                <a:gd name="T0" fmla="*/ 0 w 5"/>
                <a:gd name="T1" fmla="*/ 0 h 189"/>
                <a:gd name="T2" fmla="*/ 0 w 5"/>
                <a:gd name="T3" fmla="*/ 0 h 189"/>
                <a:gd name="T4" fmla="*/ 0 w 5"/>
                <a:gd name="T5" fmla="*/ 2 h 189"/>
                <a:gd name="T6" fmla="*/ 0 60000 65536"/>
                <a:gd name="T7" fmla="*/ 0 60000 65536"/>
                <a:gd name="T8" fmla="*/ 0 60000 65536"/>
                <a:gd name="T9" fmla="*/ 0 w 5"/>
                <a:gd name="T10" fmla="*/ 0 h 189"/>
                <a:gd name="T11" fmla="*/ 0 w 5"/>
                <a:gd name="T12" fmla="*/ 189 h 189"/>
              </a:gdLst>
              <a:ahLst/>
              <a:cxnLst>
                <a:cxn ang="T6">
                  <a:pos x="T0" y="T1"/>
                </a:cxn>
                <a:cxn ang="T7">
                  <a:pos x="T2" y="T3"/>
                </a:cxn>
                <a:cxn ang="T8">
                  <a:pos x="T4" y="T5"/>
                </a:cxn>
              </a:cxnLst>
              <a:rect l="T9" t="T10" r="T11" b="T12"/>
              <a:pathLst>
                <a:path w="5" h="189">
                  <a:moveTo>
                    <a:pt x="5"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293" name="Freeform 26"/>
            <p:cNvSpPr>
              <a:spLocks/>
            </p:cNvSpPr>
            <p:nvPr/>
          </p:nvSpPr>
          <p:spPr bwMode="auto">
            <a:xfrm>
              <a:off x="378592" y="4918376"/>
              <a:ext cx="2260" cy="113635"/>
            </a:xfrm>
            <a:custGeom>
              <a:avLst/>
              <a:gdLst>
                <a:gd name="T0" fmla="*/ 0 w 12"/>
                <a:gd name="T1" fmla="*/ 7 h 732"/>
                <a:gd name="T2" fmla="*/ 0 w 12"/>
                <a:gd name="T3" fmla="*/ 7 h 732"/>
                <a:gd name="T4" fmla="*/ 0 w 12"/>
                <a:gd name="T5" fmla="*/ 0 h 732"/>
                <a:gd name="T6" fmla="*/ 0 60000 65536"/>
                <a:gd name="T7" fmla="*/ 0 60000 65536"/>
                <a:gd name="T8" fmla="*/ 0 60000 65536"/>
                <a:gd name="T9" fmla="*/ 0 w 12"/>
                <a:gd name="T10" fmla="*/ 0 h 732"/>
                <a:gd name="T11" fmla="*/ 12 w 12"/>
                <a:gd name="T12" fmla="*/ 732 h 732"/>
              </a:gdLst>
              <a:ahLst/>
              <a:cxnLst>
                <a:cxn ang="T6">
                  <a:pos x="T0" y="T1"/>
                </a:cxn>
                <a:cxn ang="T7">
                  <a:pos x="T2" y="T3"/>
                </a:cxn>
                <a:cxn ang="T8">
                  <a:pos x="T4" y="T5"/>
                </a:cxn>
              </a:cxnLst>
              <a:rect l="T9" t="T10" r="T11" b="T12"/>
              <a:pathLst>
                <a:path w="12" h="732">
                  <a:moveTo>
                    <a:pt x="12" y="732"/>
                  </a:moveTo>
                  <a:lnTo>
                    <a:pt x="0" y="732"/>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4" name="Freeform 27"/>
            <p:cNvSpPr>
              <a:spLocks/>
            </p:cNvSpPr>
            <p:nvPr/>
          </p:nvSpPr>
          <p:spPr bwMode="auto">
            <a:xfrm>
              <a:off x="450904" y="3341013"/>
              <a:ext cx="2260" cy="43290"/>
            </a:xfrm>
            <a:custGeom>
              <a:avLst/>
              <a:gdLst>
                <a:gd name="T0" fmla="*/ 1 w 1"/>
                <a:gd name="T1" fmla="*/ 3 h 283"/>
                <a:gd name="T2" fmla="*/ 0 w 1"/>
                <a:gd name="T3" fmla="*/ 3 h 283"/>
                <a:gd name="T4" fmla="*/ 0 w 1"/>
                <a:gd name="T5" fmla="*/ 0 h 283"/>
                <a:gd name="T6" fmla="*/ 0 60000 65536"/>
                <a:gd name="T7" fmla="*/ 0 60000 65536"/>
                <a:gd name="T8" fmla="*/ 0 60000 65536"/>
                <a:gd name="T9" fmla="*/ 0 w 1"/>
                <a:gd name="T10" fmla="*/ 0 h 283"/>
                <a:gd name="T11" fmla="*/ 1 w 1"/>
                <a:gd name="T12" fmla="*/ 283 h 283"/>
              </a:gdLst>
              <a:ahLst/>
              <a:cxnLst>
                <a:cxn ang="T6">
                  <a:pos x="T0" y="T1"/>
                </a:cxn>
                <a:cxn ang="T7">
                  <a:pos x="T2" y="T3"/>
                </a:cxn>
                <a:cxn ang="T8">
                  <a:pos x="T4" y="T5"/>
                </a:cxn>
              </a:cxnLst>
              <a:rect l="T9" t="T10" r="T11" b="T12"/>
              <a:pathLst>
                <a:path w="1" h="283">
                  <a:moveTo>
                    <a:pt x="1"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5" name="Freeform 28"/>
            <p:cNvSpPr>
              <a:spLocks/>
            </p:cNvSpPr>
            <p:nvPr/>
          </p:nvSpPr>
          <p:spPr bwMode="auto">
            <a:xfrm>
              <a:off x="378592" y="4804741"/>
              <a:ext cx="0" cy="113635"/>
            </a:xfrm>
            <a:custGeom>
              <a:avLst/>
              <a:gdLst>
                <a:gd name="T0" fmla="*/ 0 w 9"/>
                <a:gd name="T1" fmla="*/ 0 h 731"/>
                <a:gd name="T2" fmla="*/ 0 w 9"/>
                <a:gd name="T3" fmla="*/ 0 h 731"/>
                <a:gd name="T4" fmla="*/ 0 w 9"/>
                <a:gd name="T5" fmla="*/ 7 h 731"/>
                <a:gd name="T6" fmla="*/ 0 60000 65536"/>
                <a:gd name="T7" fmla="*/ 0 60000 65536"/>
                <a:gd name="T8" fmla="*/ 0 60000 65536"/>
                <a:gd name="T9" fmla="*/ 0 w 9"/>
                <a:gd name="T10" fmla="*/ 0 h 731"/>
                <a:gd name="T11" fmla="*/ 9 w 9"/>
                <a:gd name="T12" fmla="*/ 731 h 731"/>
              </a:gdLst>
              <a:ahLst/>
              <a:cxnLst>
                <a:cxn ang="T6">
                  <a:pos x="T0" y="T1"/>
                </a:cxn>
                <a:cxn ang="T7">
                  <a:pos x="T2" y="T3"/>
                </a:cxn>
                <a:cxn ang="T8">
                  <a:pos x="T4" y="T5"/>
                </a:cxn>
              </a:cxnLst>
              <a:rect l="T9" t="T10" r="T11" b="T12"/>
              <a:pathLst>
                <a:path w="9" h="731">
                  <a:moveTo>
                    <a:pt x="9" y="0"/>
                  </a:moveTo>
                  <a:lnTo>
                    <a:pt x="0" y="0"/>
                  </a:lnTo>
                  <a:lnTo>
                    <a:pt x="0" y="731"/>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6" name="Freeform 29"/>
            <p:cNvSpPr>
              <a:spLocks/>
            </p:cNvSpPr>
            <p:nvPr/>
          </p:nvSpPr>
          <p:spPr bwMode="auto">
            <a:xfrm>
              <a:off x="383112" y="6314463"/>
              <a:ext cx="0" cy="75757"/>
            </a:xfrm>
            <a:custGeom>
              <a:avLst/>
              <a:gdLst>
                <a:gd name="T0" fmla="*/ 0 h 495"/>
                <a:gd name="T1" fmla="*/ 0 h 495"/>
                <a:gd name="T2" fmla="*/ 5 h 495"/>
                <a:gd name="T3" fmla="*/ 0 60000 65536"/>
                <a:gd name="T4" fmla="*/ 0 60000 65536"/>
                <a:gd name="T5" fmla="*/ 0 60000 65536"/>
                <a:gd name="T6" fmla="*/ 0 h 495"/>
                <a:gd name="T7" fmla="*/ 495 h 495"/>
              </a:gdLst>
              <a:ahLst/>
              <a:cxnLst>
                <a:cxn ang="T3">
                  <a:pos x="0" y="T0"/>
                </a:cxn>
                <a:cxn ang="T4">
                  <a:pos x="0" y="T1"/>
                </a:cxn>
                <a:cxn ang="T5">
                  <a:pos x="0" y="T2"/>
                </a:cxn>
              </a:cxnLst>
              <a:rect l="0" t="T6" r="0" b="T7"/>
              <a:pathLst>
                <a:path h="495">
                  <a:moveTo>
                    <a:pt x="0" y="0"/>
                  </a:moveTo>
                  <a:lnTo>
                    <a:pt x="0" y="0"/>
                  </a:lnTo>
                  <a:lnTo>
                    <a:pt x="0" y="49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7" name="Freeform 30"/>
            <p:cNvSpPr>
              <a:spLocks/>
            </p:cNvSpPr>
            <p:nvPr/>
          </p:nvSpPr>
          <p:spPr bwMode="auto">
            <a:xfrm>
              <a:off x="383112" y="5908623"/>
              <a:ext cx="0" cy="29761"/>
            </a:xfrm>
            <a:custGeom>
              <a:avLst/>
              <a:gdLst>
                <a:gd name="T0" fmla="*/ 0 h 188"/>
                <a:gd name="T1" fmla="*/ 0 h 188"/>
                <a:gd name="T2" fmla="*/ 2 h 188"/>
                <a:gd name="T3" fmla="*/ 0 60000 65536"/>
                <a:gd name="T4" fmla="*/ 0 60000 65536"/>
                <a:gd name="T5" fmla="*/ 0 60000 65536"/>
                <a:gd name="T6" fmla="*/ 0 h 188"/>
                <a:gd name="T7" fmla="*/ 188 h 188"/>
              </a:gdLst>
              <a:ahLst/>
              <a:cxnLst>
                <a:cxn ang="T3">
                  <a:pos x="0" y="T0"/>
                </a:cxn>
                <a:cxn ang="T4">
                  <a:pos x="0" y="T1"/>
                </a:cxn>
                <a:cxn ang="T5">
                  <a:pos x="0" y="T2"/>
                </a:cxn>
              </a:cxnLst>
              <a:rect l="0" t="T6" r="0" b="T7"/>
              <a:pathLst>
                <a:path h="188">
                  <a:moveTo>
                    <a:pt x="0"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8" name="Freeform 31"/>
            <p:cNvSpPr>
              <a:spLocks/>
            </p:cNvSpPr>
            <p:nvPr/>
          </p:nvSpPr>
          <p:spPr bwMode="auto">
            <a:xfrm>
              <a:off x="468982" y="4393490"/>
              <a:ext cx="0" cy="48701"/>
            </a:xfrm>
            <a:custGeom>
              <a:avLst/>
              <a:gdLst>
                <a:gd name="T0" fmla="*/ 0 w 13"/>
                <a:gd name="T1" fmla="*/ 3 h 330"/>
                <a:gd name="T2" fmla="*/ 0 w 13"/>
                <a:gd name="T3" fmla="*/ 3 h 330"/>
                <a:gd name="T4" fmla="*/ 0 w 13"/>
                <a:gd name="T5" fmla="*/ 0 h 330"/>
                <a:gd name="T6" fmla="*/ 0 60000 65536"/>
                <a:gd name="T7" fmla="*/ 0 60000 65536"/>
                <a:gd name="T8" fmla="*/ 0 60000 65536"/>
                <a:gd name="T9" fmla="*/ 0 w 13"/>
                <a:gd name="T10" fmla="*/ 0 h 330"/>
                <a:gd name="T11" fmla="*/ 13 w 13"/>
                <a:gd name="T12" fmla="*/ 330 h 330"/>
              </a:gdLst>
              <a:ahLst/>
              <a:cxnLst>
                <a:cxn ang="T6">
                  <a:pos x="T0" y="T1"/>
                </a:cxn>
                <a:cxn ang="T7">
                  <a:pos x="T2" y="T3"/>
                </a:cxn>
                <a:cxn ang="T8">
                  <a:pos x="T4" y="T5"/>
                </a:cxn>
              </a:cxnLst>
              <a:rect l="T9" t="T10" r="T11" b="T12"/>
              <a:pathLst>
                <a:path w="13" h="330">
                  <a:moveTo>
                    <a:pt x="13" y="330"/>
                  </a:moveTo>
                  <a:lnTo>
                    <a:pt x="0" y="33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299" name="Freeform 32"/>
            <p:cNvSpPr>
              <a:spLocks/>
            </p:cNvSpPr>
            <p:nvPr/>
          </p:nvSpPr>
          <p:spPr bwMode="auto">
            <a:xfrm>
              <a:off x="450904" y="2935173"/>
              <a:ext cx="2260" cy="43290"/>
            </a:xfrm>
            <a:custGeom>
              <a:avLst/>
              <a:gdLst>
                <a:gd name="T0" fmla="*/ 1 w 1"/>
                <a:gd name="T1" fmla="*/ 3 h 283"/>
                <a:gd name="T2" fmla="*/ 0 w 1"/>
                <a:gd name="T3" fmla="*/ 3 h 283"/>
                <a:gd name="T4" fmla="*/ 0 w 1"/>
                <a:gd name="T5" fmla="*/ 0 h 283"/>
                <a:gd name="T6" fmla="*/ 0 60000 65536"/>
                <a:gd name="T7" fmla="*/ 0 60000 65536"/>
                <a:gd name="T8" fmla="*/ 0 60000 65536"/>
                <a:gd name="T9" fmla="*/ 0 w 1"/>
                <a:gd name="T10" fmla="*/ 0 h 283"/>
                <a:gd name="T11" fmla="*/ 1 w 1"/>
                <a:gd name="T12" fmla="*/ 283 h 283"/>
              </a:gdLst>
              <a:ahLst/>
              <a:cxnLst>
                <a:cxn ang="T6">
                  <a:pos x="T0" y="T1"/>
                </a:cxn>
                <a:cxn ang="T7">
                  <a:pos x="T2" y="T3"/>
                </a:cxn>
                <a:cxn ang="T8">
                  <a:pos x="T4" y="T5"/>
                </a:cxn>
              </a:cxnLst>
              <a:rect l="T9" t="T10" r="T11" b="T12"/>
              <a:pathLst>
                <a:path w="1" h="283">
                  <a:moveTo>
                    <a:pt x="1"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0" name="Freeform 33"/>
            <p:cNvSpPr>
              <a:spLocks/>
            </p:cNvSpPr>
            <p:nvPr/>
          </p:nvSpPr>
          <p:spPr bwMode="auto">
            <a:xfrm>
              <a:off x="383112" y="5537956"/>
              <a:ext cx="0" cy="181276"/>
            </a:xfrm>
            <a:custGeom>
              <a:avLst/>
              <a:gdLst>
                <a:gd name="T0" fmla="*/ 0 w 9"/>
                <a:gd name="T1" fmla="*/ 11 h 1175"/>
                <a:gd name="T2" fmla="*/ 0 w 9"/>
                <a:gd name="T3" fmla="*/ 11 h 1175"/>
                <a:gd name="T4" fmla="*/ 0 w 9"/>
                <a:gd name="T5" fmla="*/ 0 h 1175"/>
                <a:gd name="T6" fmla="*/ 0 60000 65536"/>
                <a:gd name="T7" fmla="*/ 0 60000 65536"/>
                <a:gd name="T8" fmla="*/ 0 60000 65536"/>
                <a:gd name="T9" fmla="*/ 0 w 9"/>
                <a:gd name="T10" fmla="*/ 0 h 1175"/>
                <a:gd name="T11" fmla="*/ 0 w 9"/>
                <a:gd name="T12" fmla="*/ 1175 h 1175"/>
              </a:gdLst>
              <a:ahLst/>
              <a:cxnLst>
                <a:cxn ang="T6">
                  <a:pos x="T0" y="T1"/>
                </a:cxn>
                <a:cxn ang="T7">
                  <a:pos x="T2" y="T3"/>
                </a:cxn>
                <a:cxn ang="T8">
                  <a:pos x="T4" y="T5"/>
                </a:cxn>
              </a:cxnLst>
              <a:rect l="T9" t="T10" r="T11" b="T12"/>
              <a:pathLst>
                <a:path w="9" h="1175">
                  <a:moveTo>
                    <a:pt x="9" y="1175"/>
                  </a:moveTo>
                  <a:lnTo>
                    <a:pt x="0" y="1175"/>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1" name="Freeform 34"/>
            <p:cNvSpPr>
              <a:spLocks/>
            </p:cNvSpPr>
            <p:nvPr/>
          </p:nvSpPr>
          <p:spPr bwMode="auto">
            <a:xfrm>
              <a:off x="448645" y="2602386"/>
              <a:ext cx="2259" cy="146102"/>
            </a:xfrm>
            <a:custGeom>
              <a:avLst/>
              <a:gdLst>
                <a:gd name="T0" fmla="*/ 0 w 22"/>
                <a:gd name="T1" fmla="*/ 0 h 947"/>
                <a:gd name="T2" fmla="*/ 0 w 22"/>
                <a:gd name="T3" fmla="*/ 0 h 947"/>
                <a:gd name="T4" fmla="*/ 0 w 22"/>
                <a:gd name="T5" fmla="*/ 9 h 947"/>
                <a:gd name="T6" fmla="*/ 0 60000 65536"/>
                <a:gd name="T7" fmla="*/ 0 60000 65536"/>
                <a:gd name="T8" fmla="*/ 0 60000 65536"/>
                <a:gd name="T9" fmla="*/ 0 w 22"/>
                <a:gd name="T10" fmla="*/ 0 h 947"/>
                <a:gd name="T11" fmla="*/ 22 w 22"/>
                <a:gd name="T12" fmla="*/ 947 h 947"/>
              </a:gdLst>
              <a:ahLst/>
              <a:cxnLst>
                <a:cxn ang="T6">
                  <a:pos x="T0" y="T1"/>
                </a:cxn>
                <a:cxn ang="T7">
                  <a:pos x="T2" y="T3"/>
                </a:cxn>
                <a:cxn ang="T8">
                  <a:pos x="T4" y="T5"/>
                </a:cxn>
              </a:cxnLst>
              <a:rect l="T9" t="T10" r="T11" b="T12"/>
              <a:pathLst>
                <a:path w="22" h="947">
                  <a:moveTo>
                    <a:pt x="22" y="0"/>
                  </a:moveTo>
                  <a:lnTo>
                    <a:pt x="0" y="0"/>
                  </a:lnTo>
                  <a:lnTo>
                    <a:pt x="0" y="947"/>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2" name="Freeform 35"/>
            <p:cNvSpPr>
              <a:spLocks/>
            </p:cNvSpPr>
            <p:nvPr/>
          </p:nvSpPr>
          <p:spPr bwMode="auto">
            <a:xfrm>
              <a:off x="450904" y="3289607"/>
              <a:ext cx="0" cy="154218"/>
            </a:xfrm>
            <a:custGeom>
              <a:avLst/>
              <a:gdLst>
                <a:gd name="T0" fmla="*/ 0 w 2"/>
                <a:gd name="T1" fmla="*/ 0 h 1005"/>
                <a:gd name="T2" fmla="*/ 0 w 2"/>
                <a:gd name="T3" fmla="*/ 0 h 1005"/>
                <a:gd name="T4" fmla="*/ 0 w 2"/>
                <a:gd name="T5" fmla="*/ 9 h 1005"/>
                <a:gd name="T6" fmla="*/ 0 60000 65536"/>
                <a:gd name="T7" fmla="*/ 0 60000 65536"/>
                <a:gd name="T8" fmla="*/ 0 60000 65536"/>
                <a:gd name="T9" fmla="*/ 0 w 2"/>
                <a:gd name="T10" fmla="*/ 0 h 1005"/>
                <a:gd name="T11" fmla="*/ 0 w 2"/>
                <a:gd name="T12" fmla="*/ 1005 h 1005"/>
              </a:gdLst>
              <a:ahLst/>
              <a:cxnLst>
                <a:cxn ang="T6">
                  <a:pos x="T0" y="T1"/>
                </a:cxn>
                <a:cxn ang="T7">
                  <a:pos x="T2" y="T3"/>
                </a:cxn>
                <a:cxn ang="T8">
                  <a:pos x="T4" y="T5"/>
                </a:cxn>
              </a:cxnLst>
              <a:rect l="T9" t="T10" r="T11" b="T12"/>
              <a:pathLst>
                <a:path w="2" h="1005">
                  <a:moveTo>
                    <a:pt x="2" y="0"/>
                  </a:moveTo>
                  <a:lnTo>
                    <a:pt x="0" y="0"/>
                  </a:lnTo>
                  <a:lnTo>
                    <a:pt x="0" y="100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3" name="Freeform 36"/>
            <p:cNvSpPr>
              <a:spLocks/>
            </p:cNvSpPr>
            <p:nvPr/>
          </p:nvSpPr>
          <p:spPr bwMode="auto">
            <a:xfrm>
              <a:off x="383112" y="6111542"/>
              <a:ext cx="0" cy="29762"/>
            </a:xfrm>
            <a:custGeom>
              <a:avLst/>
              <a:gdLst>
                <a:gd name="T0" fmla="*/ 2 h 188"/>
                <a:gd name="T1" fmla="*/ 2 h 188"/>
                <a:gd name="T2" fmla="*/ 0 h 188"/>
                <a:gd name="T3" fmla="*/ 0 60000 65536"/>
                <a:gd name="T4" fmla="*/ 0 60000 65536"/>
                <a:gd name="T5" fmla="*/ 0 60000 65536"/>
                <a:gd name="T6" fmla="*/ 0 h 188"/>
                <a:gd name="T7" fmla="*/ 188 h 188"/>
              </a:gdLst>
              <a:ahLst/>
              <a:cxnLst>
                <a:cxn ang="T3">
                  <a:pos x="0" y="T0"/>
                </a:cxn>
                <a:cxn ang="T4">
                  <a:pos x="0" y="T1"/>
                </a:cxn>
                <a:cxn ang="T5">
                  <a:pos x="0" y="T2"/>
                </a:cxn>
              </a:cxnLst>
              <a:rect l="0" t="T6" r="0" b="T7"/>
              <a:pathLst>
                <a:path h="188">
                  <a:moveTo>
                    <a:pt x="0"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4" name="Freeform 37"/>
            <p:cNvSpPr>
              <a:spLocks/>
            </p:cNvSpPr>
            <p:nvPr/>
          </p:nvSpPr>
          <p:spPr bwMode="auto">
            <a:xfrm>
              <a:off x="383112" y="5935679"/>
              <a:ext cx="0" cy="132573"/>
            </a:xfrm>
            <a:custGeom>
              <a:avLst/>
              <a:gdLst>
                <a:gd name="T0" fmla="*/ 8 h 859"/>
                <a:gd name="T1" fmla="*/ 8 h 859"/>
                <a:gd name="T2" fmla="*/ 0 h 859"/>
                <a:gd name="T3" fmla="*/ 0 60000 65536"/>
                <a:gd name="T4" fmla="*/ 0 60000 65536"/>
                <a:gd name="T5" fmla="*/ 0 60000 65536"/>
                <a:gd name="T6" fmla="*/ 0 h 859"/>
                <a:gd name="T7" fmla="*/ 859 h 859"/>
              </a:gdLst>
              <a:ahLst/>
              <a:cxnLst>
                <a:cxn ang="T3">
                  <a:pos x="0" y="T0"/>
                </a:cxn>
                <a:cxn ang="T4">
                  <a:pos x="0" y="T1"/>
                </a:cxn>
                <a:cxn ang="T5">
                  <a:pos x="0" y="T2"/>
                </a:cxn>
              </a:cxnLst>
              <a:rect l="0" t="T6" r="0" b="T7"/>
              <a:pathLst>
                <a:path h="859">
                  <a:moveTo>
                    <a:pt x="0" y="859"/>
                  </a:moveTo>
                  <a:lnTo>
                    <a:pt x="0" y="85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5" name="Freeform 38"/>
            <p:cNvSpPr>
              <a:spLocks/>
            </p:cNvSpPr>
            <p:nvPr/>
          </p:nvSpPr>
          <p:spPr bwMode="auto">
            <a:xfrm>
              <a:off x="448645" y="2894590"/>
              <a:ext cx="0" cy="311143"/>
            </a:xfrm>
            <a:custGeom>
              <a:avLst/>
              <a:gdLst>
                <a:gd name="T0" fmla="*/ 0 w 13"/>
                <a:gd name="T1" fmla="*/ 19 h 2021"/>
                <a:gd name="T2" fmla="*/ 0 w 13"/>
                <a:gd name="T3" fmla="*/ 19 h 2021"/>
                <a:gd name="T4" fmla="*/ 0 w 13"/>
                <a:gd name="T5" fmla="*/ 0 h 2021"/>
                <a:gd name="T6" fmla="*/ 0 60000 65536"/>
                <a:gd name="T7" fmla="*/ 0 60000 65536"/>
                <a:gd name="T8" fmla="*/ 0 60000 65536"/>
                <a:gd name="T9" fmla="*/ 0 w 13"/>
                <a:gd name="T10" fmla="*/ 0 h 2021"/>
                <a:gd name="T11" fmla="*/ 13 w 13"/>
                <a:gd name="T12" fmla="*/ 2021 h 2021"/>
              </a:gdLst>
              <a:ahLst/>
              <a:cxnLst>
                <a:cxn ang="T6">
                  <a:pos x="T0" y="T1"/>
                </a:cxn>
                <a:cxn ang="T7">
                  <a:pos x="T2" y="T3"/>
                </a:cxn>
                <a:cxn ang="T8">
                  <a:pos x="T4" y="T5"/>
                </a:cxn>
              </a:cxnLst>
              <a:rect l="T9" t="T10" r="T11" b="T12"/>
              <a:pathLst>
                <a:path w="13" h="2021">
                  <a:moveTo>
                    <a:pt x="13" y="2021"/>
                  </a:moveTo>
                  <a:lnTo>
                    <a:pt x="0" y="2021"/>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6" name="Freeform 39"/>
            <p:cNvSpPr>
              <a:spLocks/>
            </p:cNvSpPr>
            <p:nvPr/>
          </p:nvSpPr>
          <p:spPr bwMode="auto">
            <a:xfrm>
              <a:off x="383112" y="6281996"/>
              <a:ext cx="0" cy="108224"/>
            </a:xfrm>
            <a:custGeom>
              <a:avLst/>
              <a:gdLst>
                <a:gd name="T0" fmla="*/ 7 h 707"/>
                <a:gd name="T1" fmla="*/ 7 h 707"/>
                <a:gd name="T2" fmla="*/ 0 h 707"/>
                <a:gd name="T3" fmla="*/ 0 60000 65536"/>
                <a:gd name="T4" fmla="*/ 0 60000 65536"/>
                <a:gd name="T5" fmla="*/ 0 60000 65536"/>
                <a:gd name="T6" fmla="*/ 0 h 707"/>
                <a:gd name="T7" fmla="*/ 707 h 707"/>
              </a:gdLst>
              <a:ahLst/>
              <a:cxnLst>
                <a:cxn ang="T3">
                  <a:pos x="0" y="T0"/>
                </a:cxn>
                <a:cxn ang="T4">
                  <a:pos x="0" y="T1"/>
                </a:cxn>
                <a:cxn ang="T5">
                  <a:pos x="0" y="T2"/>
                </a:cxn>
              </a:cxnLst>
              <a:rect l="0" t="T6" r="0" b="T7"/>
              <a:pathLst>
                <a:path h="707">
                  <a:moveTo>
                    <a:pt x="0" y="707"/>
                  </a:moveTo>
                  <a:lnTo>
                    <a:pt x="0" y="707"/>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7" name="Freeform 40"/>
            <p:cNvSpPr>
              <a:spLocks/>
            </p:cNvSpPr>
            <p:nvPr/>
          </p:nvSpPr>
          <p:spPr bwMode="auto">
            <a:xfrm>
              <a:off x="417009" y="4674872"/>
              <a:ext cx="0" cy="45994"/>
            </a:xfrm>
            <a:custGeom>
              <a:avLst/>
              <a:gdLst>
                <a:gd name="T0" fmla="*/ 0 w 1"/>
                <a:gd name="T1" fmla="*/ 3 h 282"/>
                <a:gd name="T2" fmla="*/ 0 w 1"/>
                <a:gd name="T3" fmla="*/ 3 h 282"/>
                <a:gd name="T4" fmla="*/ 0 w 1"/>
                <a:gd name="T5" fmla="*/ 0 h 282"/>
                <a:gd name="T6" fmla="*/ 0 60000 65536"/>
                <a:gd name="T7" fmla="*/ 0 60000 65536"/>
                <a:gd name="T8" fmla="*/ 0 60000 65536"/>
                <a:gd name="T9" fmla="*/ 0 w 1"/>
                <a:gd name="T10" fmla="*/ 0 h 282"/>
                <a:gd name="T11" fmla="*/ 0 w 1"/>
                <a:gd name="T12" fmla="*/ 282 h 282"/>
              </a:gdLst>
              <a:ahLst/>
              <a:cxnLst>
                <a:cxn ang="T6">
                  <a:pos x="T0" y="T1"/>
                </a:cxn>
                <a:cxn ang="T7">
                  <a:pos x="T2" y="T3"/>
                </a:cxn>
                <a:cxn ang="T8">
                  <a:pos x="T4" y="T5"/>
                </a:cxn>
              </a:cxnLst>
              <a:rect l="T9" t="T10" r="T11" b="T12"/>
              <a:pathLst>
                <a:path w="1" h="282">
                  <a:moveTo>
                    <a:pt x="1" y="282"/>
                  </a:moveTo>
                  <a:lnTo>
                    <a:pt x="0" y="282"/>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8" name="Freeform 41"/>
            <p:cNvSpPr>
              <a:spLocks/>
            </p:cNvSpPr>
            <p:nvPr/>
          </p:nvSpPr>
          <p:spPr bwMode="auto">
            <a:xfrm>
              <a:off x="450904" y="3094804"/>
              <a:ext cx="0" cy="29761"/>
            </a:xfrm>
            <a:custGeom>
              <a:avLst/>
              <a:gdLst>
                <a:gd name="T0" fmla="*/ 0 w 10"/>
                <a:gd name="T1" fmla="*/ 2 h 189"/>
                <a:gd name="T2" fmla="*/ 0 w 10"/>
                <a:gd name="T3" fmla="*/ 2 h 189"/>
                <a:gd name="T4" fmla="*/ 0 w 10"/>
                <a:gd name="T5" fmla="*/ 0 h 189"/>
                <a:gd name="T6" fmla="*/ 0 60000 65536"/>
                <a:gd name="T7" fmla="*/ 0 60000 65536"/>
                <a:gd name="T8" fmla="*/ 0 60000 65536"/>
                <a:gd name="T9" fmla="*/ 0 w 10"/>
                <a:gd name="T10" fmla="*/ 0 h 189"/>
                <a:gd name="T11" fmla="*/ 0 w 10"/>
                <a:gd name="T12" fmla="*/ 189 h 189"/>
              </a:gdLst>
              <a:ahLst/>
              <a:cxnLst>
                <a:cxn ang="T6">
                  <a:pos x="T0" y="T1"/>
                </a:cxn>
                <a:cxn ang="T7">
                  <a:pos x="T2" y="T3"/>
                </a:cxn>
                <a:cxn ang="T8">
                  <a:pos x="T4" y="T5"/>
                </a:cxn>
              </a:cxnLst>
              <a:rect l="T9" t="T10" r="T11" b="T12"/>
              <a:pathLst>
                <a:path w="10" h="189">
                  <a:moveTo>
                    <a:pt x="10"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09" name="Freeform 42"/>
            <p:cNvSpPr>
              <a:spLocks/>
            </p:cNvSpPr>
            <p:nvPr/>
          </p:nvSpPr>
          <p:spPr bwMode="auto">
            <a:xfrm>
              <a:off x="468982" y="4401606"/>
              <a:ext cx="11299" cy="40585"/>
            </a:xfrm>
            <a:custGeom>
              <a:avLst/>
              <a:gdLst>
                <a:gd name="T0" fmla="*/ 1 w 69"/>
                <a:gd name="T1" fmla="*/ 0 h 283"/>
                <a:gd name="T2" fmla="*/ 0 w 69"/>
                <a:gd name="T3" fmla="*/ 0 h 283"/>
                <a:gd name="T4" fmla="*/ 0 w 69"/>
                <a:gd name="T5" fmla="*/ 3 h 283"/>
                <a:gd name="T6" fmla="*/ 0 60000 65536"/>
                <a:gd name="T7" fmla="*/ 0 60000 65536"/>
                <a:gd name="T8" fmla="*/ 0 60000 65536"/>
                <a:gd name="T9" fmla="*/ 0 w 69"/>
                <a:gd name="T10" fmla="*/ 0 h 283"/>
                <a:gd name="T11" fmla="*/ 69 w 69"/>
                <a:gd name="T12" fmla="*/ 283 h 283"/>
              </a:gdLst>
              <a:ahLst/>
              <a:cxnLst>
                <a:cxn ang="T6">
                  <a:pos x="T0" y="T1"/>
                </a:cxn>
                <a:cxn ang="T7">
                  <a:pos x="T2" y="T3"/>
                </a:cxn>
                <a:cxn ang="T8">
                  <a:pos x="T4" y="T5"/>
                </a:cxn>
              </a:cxnLst>
              <a:rect l="T9" t="T10" r="T11" b="T12"/>
              <a:pathLst>
                <a:path w="69" h="283">
                  <a:moveTo>
                    <a:pt x="69"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0" name="Freeform 43"/>
            <p:cNvSpPr>
              <a:spLocks/>
            </p:cNvSpPr>
            <p:nvPr/>
          </p:nvSpPr>
          <p:spPr bwMode="auto">
            <a:xfrm>
              <a:off x="383112" y="6081781"/>
              <a:ext cx="0" cy="29761"/>
            </a:xfrm>
            <a:custGeom>
              <a:avLst/>
              <a:gdLst>
                <a:gd name="T0" fmla="*/ 0 h 188"/>
                <a:gd name="T1" fmla="*/ 0 h 188"/>
                <a:gd name="T2" fmla="*/ 2 h 188"/>
                <a:gd name="T3" fmla="*/ 0 60000 65536"/>
                <a:gd name="T4" fmla="*/ 0 60000 65536"/>
                <a:gd name="T5" fmla="*/ 0 60000 65536"/>
                <a:gd name="T6" fmla="*/ 0 h 188"/>
                <a:gd name="T7" fmla="*/ 188 h 188"/>
              </a:gdLst>
              <a:ahLst/>
              <a:cxnLst>
                <a:cxn ang="T3">
                  <a:pos x="0" y="T0"/>
                </a:cxn>
                <a:cxn ang="T4">
                  <a:pos x="0" y="T1"/>
                </a:cxn>
                <a:cxn ang="T5">
                  <a:pos x="0" y="T2"/>
                </a:cxn>
              </a:cxnLst>
              <a:rect l="0" t="T6" r="0" b="T7"/>
              <a:pathLst>
                <a:path h="188">
                  <a:moveTo>
                    <a:pt x="0"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1" name="Freeform 44"/>
            <p:cNvSpPr>
              <a:spLocks/>
            </p:cNvSpPr>
            <p:nvPr/>
          </p:nvSpPr>
          <p:spPr bwMode="auto">
            <a:xfrm>
              <a:off x="378592" y="4168925"/>
              <a:ext cx="0" cy="43290"/>
            </a:xfrm>
            <a:custGeom>
              <a:avLst/>
              <a:gdLst>
                <a:gd name="T0" fmla="*/ 0 w 5"/>
                <a:gd name="T1" fmla="*/ 0 h 283"/>
                <a:gd name="T2" fmla="*/ 0 w 5"/>
                <a:gd name="T3" fmla="*/ 0 h 283"/>
                <a:gd name="T4" fmla="*/ 0 w 5"/>
                <a:gd name="T5" fmla="*/ 3 h 283"/>
                <a:gd name="T6" fmla="*/ 0 60000 65536"/>
                <a:gd name="T7" fmla="*/ 0 60000 65536"/>
                <a:gd name="T8" fmla="*/ 0 60000 65536"/>
                <a:gd name="T9" fmla="*/ 0 w 5"/>
                <a:gd name="T10" fmla="*/ 0 h 283"/>
                <a:gd name="T11" fmla="*/ 5 w 5"/>
                <a:gd name="T12" fmla="*/ 283 h 283"/>
              </a:gdLst>
              <a:ahLst/>
              <a:cxnLst>
                <a:cxn ang="T6">
                  <a:pos x="T0" y="T1"/>
                </a:cxn>
                <a:cxn ang="T7">
                  <a:pos x="T2" y="T3"/>
                </a:cxn>
                <a:cxn ang="T8">
                  <a:pos x="T4" y="T5"/>
                </a:cxn>
              </a:cxnLst>
              <a:rect l="T9" t="T10" r="T11" b="T12"/>
              <a:pathLst>
                <a:path w="5" h="283">
                  <a:moveTo>
                    <a:pt x="5"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2" name="Freeform 45"/>
            <p:cNvSpPr>
              <a:spLocks/>
            </p:cNvSpPr>
            <p:nvPr/>
          </p:nvSpPr>
          <p:spPr bwMode="auto">
            <a:xfrm>
              <a:off x="383112" y="6796059"/>
              <a:ext cx="0" cy="186685"/>
            </a:xfrm>
            <a:custGeom>
              <a:avLst/>
              <a:gdLst>
                <a:gd name="T0" fmla="*/ 11 h 1206"/>
                <a:gd name="T1" fmla="*/ 11 h 1206"/>
                <a:gd name="T2" fmla="*/ 0 h 1206"/>
                <a:gd name="T3" fmla="*/ 0 60000 65536"/>
                <a:gd name="T4" fmla="*/ 0 60000 65536"/>
                <a:gd name="T5" fmla="*/ 0 60000 65536"/>
                <a:gd name="T6" fmla="*/ 0 h 1206"/>
                <a:gd name="T7" fmla="*/ 1206 h 1206"/>
              </a:gdLst>
              <a:ahLst/>
              <a:cxnLst>
                <a:cxn ang="T3">
                  <a:pos x="0" y="T0"/>
                </a:cxn>
                <a:cxn ang="T4">
                  <a:pos x="0" y="T1"/>
                </a:cxn>
                <a:cxn ang="T5">
                  <a:pos x="0" y="T2"/>
                </a:cxn>
              </a:cxnLst>
              <a:rect l="0" t="T6" r="0" b="T7"/>
              <a:pathLst>
                <a:path h="1206">
                  <a:moveTo>
                    <a:pt x="0" y="1206"/>
                  </a:moveTo>
                  <a:lnTo>
                    <a:pt x="0" y="120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3" name="Freeform 46"/>
            <p:cNvSpPr>
              <a:spLocks/>
            </p:cNvSpPr>
            <p:nvPr/>
          </p:nvSpPr>
          <p:spPr bwMode="auto">
            <a:xfrm>
              <a:off x="383112" y="6428098"/>
              <a:ext cx="0" cy="37878"/>
            </a:xfrm>
            <a:custGeom>
              <a:avLst/>
              <a:gdLst>
                <a:gd name="T0" fmla="*/ 0 h 236"/>
                <a:gd name="T1" fmla="*/ 0 h 236"/>
                <a:gd name="T2" fmla="*/ 2 h 236"/>
                <a:gd name="T3" fmla="*/ 0 60000 65536"/>
                <a:gd name="T4" fmla="*/ 0 60000 65536"/>
                <a:gd name="T5" fmla="*/ 0 60000 65536"/>
                <a:gd name="T6" fmla="*/ 0 h 236"/>
                <a:gd name="T7" fmla="*/ 236 h 236"/>
              </a:gdLst>
              <a:ahLst/>
              <a:cxnLst>
                <a:cxn ang="T3">
                  <a:pos x="0" y="T0"/>
                </a:cxn>
                <a:cxn ang="T4">
                  <a:pos x="0" y="T1"/>
                </a:cxn>
                <a:cxn ang="T5">
                  <a:pos x="0" y="T2"/>
                </a:cxn>
              </a:cxnLst>
              <a:rect l="0" t="T6" r="0" b="T7"/>
              <a:pathLst>
                <a:path h="236">
                  <a:moveTo>
                    <a:pt x="0" y="0"/>
                  </a:moveTo>
                  <a:lnTo>
                    <a:pt x="0" y="0"/>
                  </a:lnTo>
                  <a:lnTo>
                    <a:pt x="0" y="236"/>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4" name="Freeform 47"/>
            <p:cNvSpPr>
              <a:spLocks/>
            </p:cNvSpPr>
            <p:nvPr/>
          </p:nvSpPr>
          <p:spPr bwMode="auto">
            <a:xfrm>
              <a:off x="383112" y="6465976"/>
              <a:ext cx="0" cy="21645"/>
            </a:xfrm>
            <a:custGeom>
              <a:avLst/>
              <a:gdLst>
                <a:gd name="T0" fmla="*/ 1 h 141"/>
                <a:gd name="T1" fmla="*/ 1 h 141"/>
                <a:gd name="T2" fmla="*/ 0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141"/>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5" name="Freeform 48"/>
            <p:cNvSpPr>
              <a:spLocks/>
            </p:cNvSpPr>
            <p:nvPr/>
          </p:nvSpPr>
          <p:spPr bwMode="auto">
            <a:xfrm>
              <a:off x="383112" y="5299864"/>
              <a:ext cx="2260" cy="27056"/>
            </a:xfrm>
            <a:custGeom>
              <a:avLst/>
              <a:gdLst>
                <a:gd name="T0" fmla="*/ 1 w 1"/>
                <a:gd name="T1" fmla="*/ 2 h 188"/>
                <a:gd name="T2" fmla="*/ 0 w 1"/>
                <a:gd name="T3" fmla="*/ 2 h 188"/>
                <a:gd name="T4" fmla="*/ 0 w 1"/>
                <a:gd name="T5" fmla="*/ 0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1"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16" name="Freeform 49"/>
            <p:cNvSpPr>
              <a:spLocks/>
            </p:cNvSpPr>
            <p:nvPr/>
          </p:nvSpPr>
          <p:spPr bwMode="auto">
            <a:xfrm>
              <a:off x="383112" y="6663484"/>
              <a:ext cx="0" cy="132575"/>
            </a:xfrm>
            <a:custGeom>
              <a:avLst/>
              <a:gdLst>
                <a:gd name="T0" fmla="*/ 0 h 867"/>
                <a:gd name="T1" fmla="*/ 0 h 867"/>
                <a:gd name="T2" fmla="*/ 8 h 867"/>
                <a:gd name="T3" fmla="*/ 0 60000 65536"/>
                <a:gd name="T4" fmla="*/ 0 60000 65536"/>
                <a:gd name="T5" fmla="*/ 0 60000 65536"/>
                <a:gd name="T6" fmla="*/ 0 h 867"/>
                <a:gd name="T7" fmla="*/ 867 h 867"/>
              </a:gdLst>
              <a:ahLst/>
              <a:cxnLst>
                <a:cxn ang="T3">
                  <a:pos x="0" y="T0"/>
                </a:cxn>
                <a:cxn ang="T4">
                  <a:pos x="0" y="T1"/>
                </a:cxn>
                <a:cxn ang="T5">
                  <a:pos x="0" y="T2"/>
                </a:cxn>
              </a:cxnLst>
              <a:rect l="0" t="T6" r="0" b="T7"/>
              <a:pathLst>
                <a:path h="867">
                  <a:moveTo>
                    <a:pt x="0" y="0"/>
                  </a:moveTo>
                  <a:lnTo>
                    <a:pt x="0" y="0"/>
                  </a:lnTo>
                  <a:lnTo>
                    <a:pt x="0" y="867"/>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7" name="Freeform 50"/>
            <p:cNvSpPr>
              <a:spLocks/>
            </p:cNvSpPr>
            <p:nvPr/>
          </p:nvSpPr>
          <p:spPr bwMode="auto">
            <a:xfrm>
              <a:off x="371814" y="4160809"/>
              <a:ext cx="6778" cy="51405"/>
            </a:xfrm>
            <a:custGeom>
              <a:avLst/>
              <a:gdLst>
                <a:gd name="T0" fmla="*/ 0 w 43"/>
                <a:gd name="T1" fmla="*/ 3 h 330"/>
                <a:gd name="T2" fmla="*/ 0 w 43"/>
                <a:gd name="T3" fmla="*/ 3 h 330"/>
                <a:gd name="T4" fmla="*/ 0 w 43"/>
                <a:gd name="T5" fmla="*/ 0 h 330"/>
                <a:gd name="T6" fmla="*/ 0 60000 65536"/>
                <a:gd name="T7" fmla="*/ 0 60000 65536"/>
                <a:gd name="T8" fmla="*/ 0 60000 65536"/>
                <a:gd name="T9" fmla="*/ 0 w 43"/>
                <a:gd name="T10" fmla="*/ 0 h 330"/>
                <a:gd name="T11" fmla="*/ 43 w 43"/>
                <a:gd name="T12" fmla="*/ 330 h 330"/>
              </a:gdLst>
              <a:ahLst/>
              <a:cxnLst>
                <a:cxn ang="T6">
                  <a:pos x="T0" y="T1"/>
                </a:cxn>
                <a:cxn ang="T7">
                  <a:pos x="T2" y="T3"/>
                </a:cxn>
                <a:cxn ang="T8">
                  <a:pos x="T4" y="T5"/>
                </a:cxn>
              </a:cxnLst>
              <a:rect l="T9" t="T10" r="T11" b="T12"/>
              <a:pathLst>
                <a:path w="43" h="330">
                  <a:moveTo>
                    <a:pt x="43" y="330"/>
                  </a:moveTo>
                  <a:lnTo>
                    <a:pt x="0" y="33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8" name="Freeform 51"/>
            <p:cNvSpPr>
              <a:spLocks/>
            </p:cNvSpPr>
            <p:nvPr/>
          </p:nvSpPr>
          <p:spPr bwMode="auto">
            <a:xfrm>
              <a:off x="21555" y="2245247"/>
              <a:ext cx="58753" cy="51405"/>
            </a:xfrm>
            <a:custGeom>
              <a:avLst/>
              <a:gdLst>
                <a:gd name="T0" fmla="*/ 4 w 391"/>
                <a:gd name="T1" fmla="*/ 3 h 330"/>
                <a:gd name="T2" fmla="*/ 0 w 391"/>
                <a:gd name="T3" fmla="*/ 3 h 330"/>
                <a:gd name="T4" fmla="*/ 0 w 391"/>
                <a:gd name="T5" fmla="*/ 0 h 330"/>
                <a:gd name="T6" fmla="*/ 0 60000 65536"/>
                <a:gd name="T7" fmla="*/ 0 60000 65536"/>
                <a:gd name="T8" fmla="*/ 0 60000 65536"/>
                <a:gd name="T9" fmla="*/ 0 w 391"/>
                <a:gd name="T10" fmla="*/ 0 h 330"/>
                <a:gd name="T11" fmla="*/ 391 w 391"/>
                <a:gd name="T12" fmla="*/ 330 h 330"/>
              </a:gdLst>
              <a:ahLst/>
              <a:cxnLst>
                <a:cxn ang="T6">
                  <a:pos x="T0" y="T1"/>
                </a:cxn>
                <a:cxn ang="T7">
                  <a:pos x="T2" y="T3"/>
                </a:cxn>
                <a:cxn ang="T8">
                  <a:pos x="T4" y="T5"/>
                </a:cxn>
              </a:cxnLst>
              <a:rect l="T9" t="T10" r="T11" b="T12"/>
              <a:pathLst>
                <a:path w="391" h="330">
                  <a:moveTo>
                    <a:pt x="391" y="330"/>
                  </a:moveTo>
                  <a:lnTo>
                    <a:pt x="0" y="33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19" name="Freeform 52"/>
            <p:cNvSpPr>
              <a:spLocks/>
            </p:cNvSpPr>
            <p:nvPr/>
          </p:nvSpPr>
          <p:spPr bwMode="auto">
            <a:xfrm>
              <a:off x="380853" y="4864264"/>
              <a:ext cx="2259" cy="167747"/>
            </a:xfrm>
            <a:custGeom>
              <a:avLst/>
              <a:gdLst>
                <a:gd name="T0" fmla="*/ 0 w 11"/>
                <a:gd name="T1" fmla="*/ 0 h 1086"/>
                <a:gd name="T2" fmla="*/ 0 w 11"/>
                <a:gd name="T3" fmla="*/ 0 h 1086"/>
                <a:gd name="T4" fmla="*/ 0 w 11"/>
                <a:gd name="T5" fmla="*/ 10 h 1086"/>
                <a:gd name="T6" fmla="*/ 0 60000 65536"/>
                <a:gd name="T7" fmla="*/ 0 60000 65536"/>
                <a:gd name="T8" fmla="*/ 0 60000 65536"/>
                <a:gd name="T9" fmla="*/ 0 w 11"/>
                <a:gd name="T10" fmla="*/ 0 h 1086"/>
                <a:gd name="T11" fmla="*/ 11 w 11"/>
                <a:gd name="T12" fmla="*/ 1086 h 1086"/>
              </a:gdLst>
              <a:ahLst/>
              <a:cxnLst>
                <a:cxn ang="T6">
                  <a:pos x="T0" y="T1"/>
                </a:cxn>
                <a:cxn ang="T7">
                  <a:pos x="T2" y="T3"/>
                </a:cxn>
                <a:cxn ang="T8">
                  <a:pos x="T4" y="T5"/>
                </a:cxn>
              </a:cxnLst>
              <a:rect l="T9" t="T10" r="T11" b="T12"/>
              <a:pathLst>
                <a:path w="11" h="1086">
                  <a:moveTo>
                    <a:pt x="11" y="0"/>
                  </a:moveTo>
                  <a:lnTo>
                    <a:pt x="0" y="0"/>
                  </a:lnTo>
                  <a:lnTo>
                    <a:pt x="0" y="1086"/>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0" name="Freeform 53"/>
            <p:cNvSpPr>
              <a:spLocks/>
            </p:cNvSpPr>
            <p:nvPr/>
          </p:nvSpPr>
          <p:spPr bwMode="auto">
            <a:xfrm>
              <a:off x="450904" y="3289607"/>
              <a:ext cx="0" cy="51405"/>
            </a:xfrm>
            <a:custGeom>
              <a:avLst/>
              <a:gdLst>
                <a:gd name="T0" fmla="*/ 0 w 1"/>
                <a:gd name="T1" fmla="*/ 3 h 330"/>
                <a:gd name="T2" fmla="*/ 0 w 1"/>
                <a:gd name="T3" fmla="*/ 3 h 330"/>
                <a:gd name="T4" fmla="*/ 0 w 1"/>
                <a:gd name="T5" fmla="*/ 0 h 330"/>
                <a:gd name="T6" fmla="*/ 0 60000 65536"/>
                <a:gd name="T7" fmla="*/ 0 60000 65536"/>
                <a:gd name="T8" fmla="*/ 0 60000 65536"/>
                <a:gd name="T9" fmla="*/ 0 w 1"/>
                <a:gd name="T10" fmla="*/ 0 h 330"/>
                <a:gd name="T11" fmla="*/ 0 w 1"/>
                <a:gd name="T12" fmla="*/ 330 h 330"/>
              </a:gdLst>
              <a:ahLst/>
              <a:cxnLst>
                <a:cxn ang="T6">
                  <a:pos x="T0" y="T1"/>
                </a:cxn>
                <a:cxn ang="T7">
                  <a:pos x="T2" y="T3"/>
                </a:cxn>
                <a:cxn ang="T8">
                  <a:pos x="T4" y="T5"/>
                </a:cxn>
              </a:cxnLst>
              <a:rect l="T9" t="T10" r="T11" b="T12"/>
              <a:pathLst>
                <a:path w="1" h="330">
                  <a:moveTo>
                    <a:pt x="1" y="330"/>
                  </a:moveTo>
                  <a:lnTo>
                    <a:pt x="0" y="33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1" name="Freeform 54"/>
            <p:cNvSpPr>
              <a:spLocks/>
            </p:cNvSpPr>
            <p:nvPr/>
          </p:nvSpPr>
          <p:spPr bwMode="auto">
            <a:xfrm>
              <a:off x="448645" y="2486045"/>
              <a:ext cx="2259" cy="29762"/>
            </a:xfrm>
            <a:custGeom>
              <a:avLst/>
              <a:gdLst>
                <a:gd name="T0" fmla="*/ 0 w 12"/>
                <a:gd name="T1" fmla="*/ 0 h 189"/>
                <a:gd name="T2" fmla="*/ 0 w 12"/>
                <a:gd name="T3" fmla="*/ 0 h 189"/>
                <a:gd name="T4" fmla="*/ 0 w 12"/>
                <a:gd name="T5" fmla="*/ 2 h 189"/>
                <a:gd name="T6" fmla="*/ 0 60000 65536"/>
                <a:gd name="T7" fmla="*/ 0 60000 65536"/>
                <a:gd name="T8" fmla="*/ 0 60000 65536"/>
                <a:gd name="T9" fmla="*/ 0 w 12"/>
                <a:gd name="T10" fmla="*/ 0 h 189"/>
                <a:gd name="T11" fmla="*/ 12 w 12"/>
                <a:gd name="T12" fmla="*/ 189 h 189"/>
              </a:gdLst>
              <a:ahLst/>
              <a:cxnLst>
                <a:cxn ang="T6">
                  <a:pos x="T0" y="T1"/>
                </a:cxn>
                <a:cxn ang="T7">
                  <a:pos x="T2" y="T3"/>
                </a:cxn>
                <a:cxn ang="T8">
                  <a:pos x="T4" y="T5"/>
                </a:cxn>
              </a:cxnLst>
              <a:rect l="T9" t="T10" r="T11" b="T12"/>
              <a:pathLst>
                <a:path w="12" h="189">
                  <a:moveTo>
                    <a:pt x="12"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2" name="Freeform 55"/>
            <p:cNvSpPr>
              <a:spLocks/>
            </p:cNvSpPr>
            <p:nvPr/>
          </p:nvSpPr>
          <p:spPr bwMode="auto">
            <a:xfrm>
              <a:off x="453164" y="3573694"/>
              <a:ext cx="0" cy="27056"/>
            </a:xfrm>
            <a:custGeom>
              <a:avLst/>
              <a:gdLst>
                <a:gd name="T0" fmla="*/ 0 h 173"/>
                <a:gd name="T1" fmla="*/ 0 h 173"/>
                <a:gd name="T2" fmla="*/ 2 h 173"/>
                <a:gd name="T3" fmla="*/ 0 60000 65536"/>
                <a:gd name="T4" fmla="*/ 0 60000 65536"/>
                <a:gd name="T5" fmla="*/ 0 60000 65536"/>
                <a:gd name="T6" fmla="*/ 0 h 173"/>
                <a:gd name="T7" fmla="*/ 173 h 173"/>
              </a:gdLst>
              <a:ahLst/>
              <a:cxnLst>
                <a:cxn ang="T3">
                  <a:pos x="0" y="T0"/>
                </a:cxn>
                <a:cxn ang="T4">
                  <a:pos x="0" y="T1"/>
                </a:cxn>
                <a:cxn ang="T5">
                  <a:pos x="0" y="T2"/>
                </a:cxn>
              </a:cxnLst>
              <a:rect l="0" t="T6" r="0" b="T7"/>
              <a:pathLst>
                <a:path h="173">
                  <a:moveTo>
                    <a:pt x="0" y="0"/>
                  </a:moveTo>
                  <a:lnTo>
                    <a:pt x="0" y="0"/>
                  </a:lnTo>
                  <a:lnTo>
                    <a:pt x="0" y="17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170" name="Freeform 56"/>
            <p:cNvSpPr>
              <a:spLocks/>
            </p:cNvSpPr>
            <p:nvPr/>
          </p:nvSpPr>
          <p:spPr bwMode="auto">
            <a:xfrm>
              <a:off x="381000" y="5307013"/>
              <a:ext cx="1587" cy="230187"/>
            </a:xfrm>
            <a:custGeom>
              <a:avLst/>
              <a:gdLst>
                <a:gd name="T0" fmla="*/ 0 w 9"/>
                <a:gd name="T1" fmla="*/ 2147483647 h 1499"/>
                <a:gd name="T2" fmla="*/ 0 w 9"/>
                <a:gd name="T3" fmla="*/ 2147483647 h 1499"/>
                <a:gd name="T4" fmla="*/ 0 w 9"/>
                <a:gd name="T5" fmla="*/ 0 h 1499"/>
                <a:gd name="T6" fmla="*/ 0 60000 65536"/>
                <a:gd name="T7" fmla="*/ 0 60000 65536"/>
                <a:gd name="T8" fmla="*/ 0 60000 65536"/>
                <a:gd name="T9" fmla="*/ 0 w 9"/>
                <a:gd name="T10" fmla="*/ 0 h 1499"/>
                <a:gd name="T11" fmla="*/ 9 w 9"/>
                <a:gd name="T12" fmla="*/ 1499 h 1499"/>
              </a:gdLst>
              <a:ahLst/>
              <a:cxnLst>
                <a:cxn ang="T6">
                  <a:pos x="T0" y="T1"/>
                </a:cxn>
                <a:cxn ang="T7">
                  <a:pos x="T2" y="T3"/>
                </a:cxn>
                <a:cxn ang="T8">
                  <a:pos x="T4" y="T5"/>
                </a:cxn>
              </a:cxnLst>
              <a:rect l="T9" t="T10" r="T11" b="T12"/>
              <a:pathLst>
                <a:path w="9" h="1499">
                  <a:moveTo>
                    <a:pt x="9" y="1499"/>
                  </a:moveTo>
                  <a:lnTo>
                    <a:pt x="0" y="1499"/>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57"/>
            <p:cNvSpPr>
              <a:spLocks/>
            </p:cNvSpPr>
            <p:nvPr/>
          </p:nvSpPr>
          <p:spPr bwMode="auto">
            <a:xfrm>
              <a:off x="450904" y="3297723"/>
              <a:ext cx="2260" cy="43290"/>
            </a:xfrm>
            <a:custGeom>
              <a:avLst/>
              <a:gdLst>
                <a:gd name="T0" fmla="*/ 0 w 14"/>
                <a:gd name="T1" fmla="*/ 0 h 283"/>
                <a:gd name="T2" fmla="*/ 0 w 14"/>
                <a:gd name="T3" fmla="*/ 0 h 283"/>
                <a:gd name="T4" fmla="*/ 0 w 14"/>
                <a:gd name="T5" fmla="*/ 3 h 283"/>
                <a:gd name="T6" fmla="*/ 0 60000 65536"/>
                <a:gd name="T7" fmla="*/ 0 60000 65536"/>
                <a:gd name="T8" fmla="*/ 0 60000 65536"/>
                <a:gd name="T9" fmla="*/ 0 w 14"/>
                <a:gd name="T10" fmla="*/ 0 h 283"/>
                <a:gd name="T11" fmla="*/ 14 w 14"/>
                <a:gd name="T12" fmla="*/ 283 h 283"/>
              </a:gdLst>
              <a:ahLst/>
              <a:cxnLst>
                <a:cxn ang="T6">
                  <a:pos x="T0" y="T1"/>
                </a:cxn>
                <a:cxn ang="T7">
                  <a:pos x="T2" y="T3"/>
                </a:cxn>
                <a:cxn ang="T8">
                  <a:pos x="T4" y="T5"/>
                </a:cxn>
              </a:cxnLst>
              <a:rect l="T9" t="T10" r="T11" b="T12"/>
              <a:pathLst>
                <a:path w="14" h="283">
                  <a:moveTo>
                    <a:pt x="14"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5" name="Freeform 58"/>
            <p:cNvSpPr>
              <a:spLocks/>
            </p:cNvSpPr>
            <p:nvPr/>
          </p:nvSpPr>
          <p:spPr bwMode="auto">
            <a:xfrm>
              <a:off x="468982" y="4342083"/>
              <a:ext cx="0" cy="51407"/>
            </a:xfrm>
            <a:custGeom>
              <a:avLst/>
              <a:gdLst>
                <a:gd name="T0" fmla="*/ 0 w 7"/>
                <a:gd name="T1" fmla="*/ 0 h 330"/>
                <a:gd name="T2" fmla="*/ 0 w 7"/>
                <a:gd name="T3" fmla="*/ 0 h 330"/>
                <a:gd name="T4" fmla="*/ 0 w 7"/>
                <a:gd name="T5" fmla="*/ 3 h 330"/>
                <a:gd name="T6" fmla="*/ 0 60000 65536"/>
                <a:gd name="T7" fmla="*/ 0 60000 65536"/>
                <a:gd name="T8" fmla="*/ 0 60000 65536"/>
                <a:gd name="T9" fmla="*/ 0 w 7"/>
                <a:gd name="T10" fmla="*/ 0 h 330"/>
                <a:gd name="T11" fmla="*/ 0 w 7"/>
                <a:gd name="T12" fmla="*/ 330 h 330"/>
              </a:gdLst>
              <a:ahLst/>
              <a:cxnLst>
                <a:cxn ang="T6">
                  <a:pos x="T0" y="T1"/>
                </a:cxn>
                <a:cxn ang="T7">
                  <a:pos x="T2" y="T3"/>
                </a:cxn>
                <a:cxn ang="T8">
                  <a:pos x="T4" y="T5"/>
                </a:cxn>
              </a:cxnLst>
              <a:rect l="T9" t="T10" r="T11" b="T12"/>
              <a:pathLst>
                <a:path w="7" h="330">
                  <a:moveTo>
                    <a:pt x="7" y="0"/>
                  </a:moveTo>
                  <a:lnTo>
                    <a:pt x="0" y="0"/>
                  </a:lnTo>
                  <a:lnTo>
                    <a:pt x="0" y="33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6" name="Freeform 59"/>
            <p:cNvSpPr>
              <a:spLocks/>
            </p:cNvSpPr>
            <p:nvPr/>
          </p:nvSpPr>
          <p:spPr bwMode="auto">
            <a:xfrm>
              <a:off x="378592" y="4212214"/>
              <a:ext cx="0" cy="43290"/>
            </a:xfrm>
            <a:custGeom>
              <a:avLst/>
              <a:gdLst>
                <a:gd name="T0" fmla="*/ 0 w 4"/>
                <a:gd name="T1" fmla="*/ 3 h 283"/>
                <a:gd name="T2" fmla="*/ 0 w 4"/>
                <a:gd name="T3" fmla="*/ 3 h 283"/>
                <a:gd name="T4" fmla="*/ 0 w 4"/>
                <a:gd name="T5" fmla="*/ 0 h 283"/>
                <a:gd name="T6" fmla="*/ 0 60000 65536"/>
                <a:gd name="T7" fmla="*/ 0 60000 65536"/>
                <a:gd name="T8" fmla="*/ 0 60000 65536"/>
                <a:gd name="T9" fmla="*/ 0 w 4"/>
                <a:gd name="T10" fmla="*/ 0 h 283"/>
                <a:gd name="T11" fmla="*/ 4 w 4"/>
                <a:gd name="T12" fmla="*/ 283 h 283"/>
              </a:gdLst>
              <a:ahLst/>
              <a:cxnLst>
                <a:cxn ang="T6">
                  <a:pos x="T0" y="T1"/>
                </a:cxn>
                <a:cxn ang="T7">
                  <a:pos x="T2" y="T3"/>
                </a:cxn>
                <a:cxn ang="T8">
                  <a:pos x="T4" y="T5"/>
                </a:cxn>
              </a:cxnLst>
              <a:rect l="T9" t="T10" r="T11" b="T12"/>
              <a:pathLst>
                <a:path w="4" h="283">
                  <a:moveTo>
                    <a:pt x="4"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7" name="Freeform 60"/>
            <p:cNvSpPr>
              <a:spLocks/>
            </p:cNvSpPr>
            <p:nvPr/>
          </p:nvSpPr>
          <p:spPr bwMode="auto">
            <a:xfrm>
              <a:off x="378592" y="4255504"/>
              <a:ext cx="0" cy="29762"/>
            </a:xfrm>
            <a:custGeom>
              <a:avLst/>
              <a:gdLst>
                <a:gd name="T0" fmla="*/ 0 w 1"/>
                <a:gd name="T1" fmla="*/ 2 h 188"/>
                <a:gd name="T2" fmla="*/ 0 w 1"/>
                <a:gd name="T3" fmla="*/ 2 h 188"/>
                <a:gd name="T4" fmla="*/ 0 w 1"/>
                <a:gd name="T5" fmla="*/ 0 h 188"/>
                <a:gd name="T6" fmla="*/ 0 60000 65536"/>
                <a:gd name="T7" fmla="*/ 0 60000 65536"/>
                <a:gd name="T8" fmla="*/ 0 60000 65536"/>
                <a:gd name="T9" fmla="*/ 0 w 1"/>
                <a:gd name="T10" fmla="*/ 0 h 188"/>
                <a:gd name="T11" fmla="*/ 0 w 1"/>
                <a:gd name="T12" fmla="*/ 188 h 188"/>
              </a:gdLst>
              <a:ahLst/>
              <a:cxnLst>
                <a:cxn ang="T6">
                  <a:pos x="T0" y="T1"/>
                </a:cxn>
                <a:cxn ang="T7">
                  <a:pos x="T2" y="T3"/>
                </a:cxn>
                <a:cxn ang="T8">
                  <a:pos x="T4" y="T5"/>
                </a:cxn>
              </a:cxnLst>
              <a:rect l="T9" t="T10" r="T11" b="T12"/>
              <a:pathLst>
                <a:path w="1" h="188">
                  <a:moveTo>
                    <a:pt x="1"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28" name="Freeform 61"/>
            <p:cNvSpPr>
              <a:spLocks/>
            </p:cNvSpPr>
            <p:nvPr/>
          </p:nvSpPr>
          <p:spPr bwMode="auto">
            <a:xfrm>
              <a:off x="383112" y="5270103"/>
              <a:ext cx="0" cy="29761"/>
            </a:xfrm>
            <a:custGeom>
              <a:avLst/>
              <a:gdLst>
                <a:gd name="T0" fmla="*/ 0 h 189"/>
                <a:gd name="T1" fmla="*/ 0 h 189"/>
                <a:gd name="T2" fmla="*/ 2 h 189"/>
                <a:gd name="T3" fmla="*/ 0 60000 65536"/>
                <a:gd name="T4" fmla="*/ 0 60000 65536"/>
                <a:gd name="T5" fmla="*/ 0 60000 65536"/>
                <a:gd name="T6" fmla="*/ 0 h 189"/>
                <a:gd name="T7" fmla="*/ 189 h 189"/>
              </a:gdLst>
              <a:ahLst/>
              <a:cxnLst>
                <a:cxn ang="T3">
                  <a:pos x="0" y="T0"/>
                </a:cxn>
                <a:cxn ang="T4">
                  <a:pos x="0" y="T1"/>
                </a:cxn>
                <a:cxn ang="T5">
                  <a:pos x="0" y="T2"/>
                </a:cxn>
              </a:cxnLst>
              <a:rect l="0" t="T6" r="0" b="T7"/>
              <a:pathLst>
                <a:path h="189">
                  <a:moveTo>
                    <a:pt x="0"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29" name="Freeform 62"/>
            <p:cNvSpPr>
              <a:spLocks/>
            </p:cNvSpPr>
            <p:nvPr/>
          </p:nvSpPr>
          <p:spPr bwMode="auto">
            <a:xfrm>
              <a:off x="448645" y="2745782"/>
              <a:ext cx="2259" cy="29762"/>
            </a:xfrm>
            <a:custGeom>
              <a:avLst/>
              <a:gdLst>
                <a:gd name="T0" fmla="*/ 0 w 3"/>
                <a:gd name="T1" fmla="*/ 2 h 189"/>
                <a:gd name="T2" fmla="*/ 0 w 3"/>
                <a:gd name="T3" fmla="*/ 2 h 189"/>
                <a:gd name="T4" fmla="*/ 0 w 3"/>
                <a:gd name="T5" fmla="*/ 0 h 189"/>
                <a:gd name="T6" fmla="*/ 0 60000 65536"/>
                <a:gd name="T7" fmla="*/ 0 60000 65536"/>
                <a:gd name="T8" fmla="*/ 0 60000 65536"/>
                <a:gd name="T9" fmla="*/ 0 w 3"/>
                <a:gd name="T10" fmla="*/ 0 h 189"/>
                <a:gd name="T11" fmla="*/ 3 w 3"/>
                <a:gd name="T12" fmla="*/ 189 h 189"/>
              </a:gdLst>
              <a:ahLst/>
              <a:cxnLst>
                <a:cxn ang="T6">
                  <a:pos x="T0" y="T1"/>
                </a:cxn>
                <a:cxn ang="T7">
                  <a:pos x="T2" y="T3"/>
                </a:cxn>
                <a:cxn ang="T8">
                  <a:pos x="T4" y="T5"/>
                </a:cxn>
              </a:cxnLst>
              <a:rect l="T9" t="T10" r="T11" b="T12"/>
              <a:pathLst>
                <a:path w="3" h="189">
                  <a:moveTo>
                    <a:pt x="3"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0" name="Freeform 63"/>
            <p:cNvSpPr>
              <a:spLocks/>
            </p:cNvSpPr>
            <p:nvPr/>
          </p:nvSpPr>
          <p:spPr bwMode="auto">
            <a:xfrm>
              <a:off x="448645" y="2718726"/>
              <a:ext cx="2259" cy="27056"/>
            </a:xfrm>
            <a:custGeom>
              <a:avLst/>
              <a:gdLst>
                <a:gd name="T0" fmla="*/ 1 w 1"/>
                <a:gd name="T1" fmla="*/ 0 h 188"/>
                <a:gd name="T2" fmla="*/ 0 w 1"/>
                <a:gd name="T3" fmla="*/ 0 h 188"/>
                <a:gd name="T4" fmla="*/ 0 w 1"/>
                <a:gd name="T5" fmla="*/ 2 h 188"/>
                <a:gd name="T6" fmla="*/ 0 60000 65536"/>
                <a:gd name="T7" fmla="*/ 0 60000 65536"/>
                <a:gd name="T8" fmla="*/ 0 60000 65536"/>
                <a:gd name="T9" fmla="*/ 0 w 1"/>
                <a:gd name="T10" fmla="*/ 0 h 188"/>
                <a:gd name="T11" fmla="*/ 1 w 1"/>
                <a:gd name="T12" fmla="*/ 188 h 188"/>
              </a:gdLst>
              <a:ahLst/>
              <a:cxnLst>
                <a:cxn ang="T6">
                  <a:pos x="T0" y="T1"/>
                </a:cxn>
                <a:cxn ang="T7">
                  <a:pos x="T2" y="T3"/>
                </a:cxn>
                <a:cxn ang="T8">
                  <a:pos x="T4" y="T5"/>
                </a:cxn>
              </a:cxnLst>
              <a:rect l="T9" t="T10" r="T11" b="T12"/>
              <a:pathLst>
                <a:path w="1" h="188">
                  <a:moveTo>
                    <a:pt x="1"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1" name="Freeform 64"/>
            <p:cNvSpPr>
              <a:spLocks/>
            </p:cNvSpPr>
            <p:nvPr/>
          </p:nvSpPr>
          <p:spPr bwMode="auto">
            <a:xfrm>
              <a:off x="448645" y="2816127"/>
              <a:ext cx="2259" cy="67641"/>
            </a:xfrm>
            <a:custGeom>
              <a:avLst/>
              <a:gdLst>
                <a:gd name="T0" fmla="*/ 0 w 20"/>
                <a:gd name="T1" fmla="*/ 4 h 448"/>
                <a:gd name="T2" fmla="*/ 0 w 20"/>
                <a:gd name="T3" fmla="*/ 4 h 448"/>
                <a:gd name="T4" fmla="*/ 0 w 20"/>
                <a:gd name="T5" fmla="*/ 0 h 448"/>
                <a:gd name="T6" fmla="*/ 0 60000 65536"/>
                <a:gd name="T7" fmla="*/ 0 60000 65536"/>
                <a:gd name="T8" fmla="*/ 0 60000 65536"/>
                <a:gd name="T9" fmla="*/ 0 w 20"/>
                <a:gd name="T10" fmla="*/ 0 h 448"/>
                <a:gd name="T11" fmla="*/ 20 w 20"/>
                <a:gd name="T12" fmla="*/ 448 h 448"/>
              </a:gdLst>
              <a:ahLst/>
              <a:cxnLst>
                <a:cxn ang="T6">
                  <a:pos x="T0" y="T1"/>
                </a:cxn>
                <a:cxn ang="T7">
                  <a:pos x="T2" y="T3"/>
                </a:cxn>
                <a:cxn ang="T8">
                  <a:pos x="T4" y="T5"/>
                </a:cxn>
              </a:cxnLst>
              <a:rect l="T9" t="T10" r="T11" b="T12"/>
              <a:pathLst>
                <a:path w="20" h="448">
                  <a:moveTo>
                    <a:pt x="20" y="448"/>
                  </a:moveTo>
                  <a:lnTo>
                    <a:pt x="0" y="44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2" name="Freeform 65"/>
            <p:cNvSpPr>
              <a:spLocks/>
            </p:cNvSpPr>
            <p:nvPr/>
          </p:nvSpPr>
          <p:spPr bwMode="auto">
            <a:xfrm>
              <a:off x="383112" y="5619124"/>
              <a:ext cx="0" cy="316555"/>
            </a:xfrm>
            <a:custGeom>
              <a:avLst/>
              <a:gdLst>
                <a:gd name="T0" fmla="*/ 0 h 2062"/>
                <a:gd name="T1" fmla="*/ 0 h 2062"/>
                <a:gd name="T2" fmla="*/ 19 h 2062"/>
                <a:gd name="T3" fmla="*/ 0 60000 65536"/>
                <a:gd name="T4" fmla="*/ 0 60000 65536"/>
                <a:gd name="T5" fmla="*/ 0 60000 65536"/>
                <a:gd name="T6" fmla="*/ 0 h 2062"/>
                <a:gd name="T7" fmla="*/ 2062 h 2062"/>
              </a:gdLst>
              <a:ahLst/>
              <a:cxnLst>
                <a:cxn ang="T3">
                  <a:pos x="0" y="T0"/>
                </a:cxn>
                <a:cxn ang="T4">
                  <a:pos x="0" y="T1"/>
                </a:cxn>
                <a:cxn ang="T5">
                  <a:pos x="0" y="T2"/>
                </a:cxn>
              </a:cxnLst>
              <a:rect l="0" t="T6" r="0" b="T7"/>
              <a:pathLst>
                <a:path h="2062">
                  <a:moveTo>
                    <a:pt x="0" y="0"/>
                  </a:moveTo>
                  <a:lnTo>
                    <a:pt x="0" y="0"/>
                  </a:lnTo>
                  <a:lnTo>
                    <a:pt x="0" y="206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3" name="Freeform 66"/>
            <p:cNvSpPr>
              <a:spLocks/>
            </p:cNvSpPr>
            <p:nvPr/>
          </p:nvSpPr>
          <p:spPr bwMode="auto">
            <a:xfrm>
              <a:off x="380853" y="5078005"/>
              <a:ext cx="2259" cy="105519"/>
            </a:xfrm>
            <a:custGeom>
              <a:avLst/>
              <a:gdLst>
                <a:gd name="T0" fmla="*/ 0 w 8"/>
                <a:gd name="T1" fmla="*/ 6 h 691"/>
                <a:gd name="T2" fmla="*/ 0 w 8"/>
                <a:gd name="T3" fmla="*/ 6 h 691"/>
                <a:gd name="T4" fmla="*/ 0 w 8"/>
                <a:gd name="T5" fmla="*/ 0 h 691"/>
                <a:gd name="T6" fmla="*/ 0 60000 65536"/>
                <a:gd name="T7" fmla="*/ 0 60000 65536"/>
                <a:gd name="T8" fmla="*/ 0 60000 65536"/>
                <a:gd name="T9" fmla="*/ 0 w 8"/>
                <a:gd name="T10" fmla="*/ 0 h 691"/>
                <a:gd name="T11" fmla="*/ 8 w 8"/>
                <a:gd name="T12" fmla="*/ 691 h 691"/>
              </a:gdLst>
              <a:ahLst/>
              <a:cxnLst>
                <a:cxn ang="T6">
                  <a:pos x="T0" y="T1"/>
                </a:cxn>
                <a:cxn ang="T7">
                  <a:pos x="T2" y="T3"/>
                </a:cxn>
                <a:cxn ang="T8">
                  <a:pos x="T4" y="T5"/>
                </a:cxn>
              </a:cxnLst>
              <a:rect l="T9" t="T10" r="T11" b="T12"/>
              <a:pathLst>
                <a:path w="8" h="691">
                  <a:moveTo>
                    <a:pt x="8" y="691"/>
                  </a:moveTo>
                  <a:lnTo>
                    <a:pt x="0" y="691"/>
                  </a:lnTo>
                  <a:lnTo>
                    <a:pt x="0" y="0"/>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34" name="Freeform 67"/>
            <p:cNvSpPr>
              <a:spLocks/>
            </p:cNvSpPr>
            <p:nvPr/>
          </p:nvSpPr>
          <p:spPr bwMode="auto">
            <a:xfrm>
              <a:off x="383112" y="6574200"/>
              <a:ext cx="0" cy="29761"/>
            </a:xfrm>
            <a:custGeom>
              <a:avLst/>
              <a:gdLst>
                <a:gd name="T0" fmla="*/ 0 w 1"/>
                <a:gd name="T1" fmla="*/ 2 h 189"/>
                <a:gd name="T2" fmla="*/ 0 w 1"/>
                <a:gd name="T3" fmla="*/ 2 h 189"/>
                <a:gd name="T4" fmla="*/ 0 w 1"/>
                <a:gd name="T5" fmla="*/ 0 h 189"/>
                <a:gd name="T6" fmla="*/ 0 60000 65536"/>
                <a:gd name="T7" fmla="*/ 0 60000 65536"/>
                <a:gd name="T8" fmla="*/ 0 60000 65536"/>
                <a:gd name="T9" fmla="*/ 0 w 1"/>
                <a:gd name="T10" fmla="*/ 0 h 189"/>
                <a:gd name="T11" fmla="*/ 0 w 1"/>
                <a:gd name="T12" fmla="*/ 189 h 189"/>
              </a:gdLst>
              <a:ahLst/>
              <a:cxnLst>
                <a:cxn ang="T6">
                  <a:pos x="T0" y="T1"/>
                </a:cxn>
                <a:cxn ang="T7">
                  <a:pos x="T2" y="T3"/>
                </a:cxn>
                <a:cxn ang="T8">
                  <a:pos x="T4" y="T5"/>
                </a:cxn>
              </a:cxnLst>
              <a:rect l="T9" t="T10" r="T11" b="T12"/>
              <a:pathLst>
                <a:path w="1" h="189">
                  <a:moveTo>
                    <a:pt x="1"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5" name="Freeform 68"/>
            <p:cNvSpPr>
              <a:spLocks/>
            </p:cNvSpPr>
            <p:nvPr/>
          </p:nvSpPr>
          <p:spPr bwMode="auto">
            <a:xfrm>
              <a:off x="453164" y="3470881"/>
              <a:ext cx="0" cy="129869"/>
            </a:xfrm>
            <a:custGeom>
              <a:avLst/>
              <a:gdLst>
                <a:gd name="T0" fmla="*/ 0 w 17"/>
                <a:gd name="T1" fmla="*/ 0 h 833"/>
                <a:gd name="T2" fmla="*/ 0 w 17"/>
                <a:gd name="T3" fmla="*/ 0 h 833"/>
                <a:gd name="T4" fmla="*/ 0 w 17"/>
                <a:gd name="T5" fmla="*/ 8 h 833"/>
                <a:gd name="T6" fmla="*/ 0 60000 65536"/>
                <a:gd name="T7" fmla="*/ 0 60000 65536"/>
                <a:gd name="T8" fmla="*/ 0 60000 65536"/>
                <a:gd name="T9" fmla="*/ 0 w 17"/>
                <a:gd name="T10" fmla="*/ 0 h 833"/>
                <a:gd name="T11" fmla="*/ 17 w 17"/>
                <a:gd name="T12" fmla="*/ 833 h 833"/>
              </a:gdLst>
              <a:ahLst/>
              <a:cxnLst>
                <a:cxn ang="T6">
                  <a:pos x="T0" y="T1"/>
                </a:cxn>
                <a:cxn ang="T7">
                  <a:pos x="T2" y="T3"/>
                </a:cxn>
                <a:cxn ang="T8">
                  <a:pos x="T4" y="T5"/>
                </a:cxn>
              </a:cxnLst>
              <a:rect l="T9" t="T10" r="T11" b="T12"/>
              <a:pathLst>
                <a:path w="17" h="833">
                  <a:moveTo>
                    <a:pt x="17" y="0"/>
                  </a:moveTo>
                  <a:lnTo>
                    <a:pt x="0" y="0"/>
                  </a:lnTo>
                  <a:lnTo>
                    <a:pt x="0" y="83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6" name="Freeform 69"/>
            <p:cNvSpPr>
              <a:spLocks/>
            </p:cNvSpPr>
            <p:nvPr/>
          </p:nvSpPr>
          <p:spPr bwMode="auto">
            <a:xfrm>
              <a:off x="448645" y="2472517"/>
              <a:ext cx="0" cy="137985"/>
            </a:xfrm>
            <a:custGeom>
              <a:avLst/>
              <a:gdLst>
                <a:gd name="T0" fmla="*/ 0 w 1"/>
                <a:gd name="T1" fmla="*/ 0 h 897"/>
                <a:gd name="T2" fmla="*/ 0 w 1"/>
                <a:gd name="T3" fmla="*/ 0 h 897"/>
                <a:gd name="T4" fmla="*/ 0 w 1"/>
                <a:gd name="T5" fmla="*/ 8 h 897"/>
                <a:gd name="T6" fmla="*/ 0 60000 65536"/>
                <a:gd name="T7" fmla="*/ 0 60000 65536"/>
                <a:gd name="T8" fmla="*/ 0 60000 65536"/>
                <a:gd name="T9" fmla="*/ 0 w 1"/>
                <a:gd name="T10" fmla="*/ 0 h 897"/>
                <a:gd name="T11" fmla="*/ 0 w 1"/>
                <a:gd name="T12" fmla="*/ 897 h 897"/>
              </a:gdLst>
              <a:ahLst/>
              <a:cxnLst>
                <a:cxn ang="T6">
                  <a:pos x="T0" y="T1"/>
                </a:cxn>
                <a:cxn ang="T7">
                  <a:pos x="T2" y="T3"/>
                </a:cxn>
                <a:cxn ang="T8">
                  <a:pos x="T4" y="T5"/>
                </a:cxn>
              </a:cxnLst>
              <a:rect l="T9" t="T10" r="T11" b="T12"/>
              <a:pathLst>
                <a:path w="1" h="897">
                  <a:moveTo>
                    <a:pt x="1" y="0"/>
                  </a:moveTo>
                  <a:lnTo>
                    <a:pt x="0" y="0"/>
                  </a:lnTo>
                  <a:lnTo>
                    <a:pt x="0" y="897"/>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7" name="Freeform 70"/>
            <p:cNvSpPr>
              <a:spLocks/>
            </p:cNvSpPr>
            <p:nvPr/>
          </p:nvSpPr>
          <p:spPr bwMode="auto">
            <a:xfrm>
              <a:off x="383112" y="6198121"/>
              <a:ext cx="0" cy="83874"/>
            </a:xfrm>
            <a:custGeom>
              <a:avLst/>
              <a:gdLst>
                <a:gd name="T0" fmla="*/ 0 h 542"/>
                <a:gd name="T1" fmla="*/ 0 h 542"/>
                <a:gd name="T2" fmla="*/ 5 h 542"/>
                <a:gd name="T3" fmla="*/ 0 60000 65536"/>
                <a:gd name="T4" fmla="*/ 0 60000 65536"/>
                <a:gd name="T5" fmla="*/ 0 60000 65536"/>
                <a:gd name="T6" fmla="*/ 0 h 542"/>
                <a:gd name="T7" fmla="*/ 542 h 542"/>
              </a:gdLst>
              <a:ahLst/>
              <a:cxnLst>
                <a:cxn ang="T3">
                  <a:pos x="0" y="T0"/>
                </a:cxn>
                <a:cxn ang="T4">
                  <a:pos x="0" y="T1"/>
                </a:cxn>
                <a:cxn ang="T5">
                  <a:pos x="0" y="T2"/>
                </a:cxn>
              </a:cxnLst>
              <a:rect l="0" t="T6" r="0" b="T7"/>
              <a:pathLst>
                <a:path h="542">
                  <a:moveTo>
                    <a:pt x="0" y="0"/>
                  </a:moveTo>
                  <a:lnTo>
                    <a:pt x="0" y="0"/>
                  </a:lnTo>
                  <a:lnTo>
                    <a:pt x="0" y="54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8" name="Freeform 71"/>
            <p:cNvSpPr>
              <a:spLocks/>
            </p:cNvSpPr>
            <p:nvPr/>
          </p:nvSpPr>
          <p:spPr bwMode="auto">
            <a:xfrm>
              <a:off x="448645" y="3094804"/>
              <a:ext cx="2259" cy="110929"/>
            </a:xfrm>
            <a:custGeom>
              <a:avLst/>
              <a:gdLst>
                <a:gd name="T0" fmla="*/ 1 w 1"/>
                <a:gd name="T1" fmla="*/ 0 h 711"/>
                <a:gd name="T2" fmla="*/ 0 w 1"/>
                <a:gd name="T3" fmla="*/ 0 h 711"/>
                <a:gd name="T4" fmla="*/ 0 w 1"/>
                <a:gd name="T5" fmla="*/ 7 h 711"/>
                <a:gd name="T6" fmla="*/ 0 60000 65536"/>
                <a:gd name="T7" fmla="*/ 0 60000 65536"/>
                <a:gd name="T8" fmla="*/ 0 60000 65536"/>
                <a:gd name="T9" fmla="*/ 0 w 1"/>
                <a:gd name="T10" fmla="*/ 0 h 711"/>
                <a:gd name="T11" fmla="*/ 1 w 1"/>
                <a:gd name="T12" fmla="*/ 711 h 711"/>
              </a:gdLst>
              <a:ahLst/>
              <a:cxnLst>
                <a:cxn ang="T6">
                  <a:pos x="T0" y="T1"/>
                </a:cxn>
                <a:cxn ang="T7">
                  <a:pos x="T2" y="T3"/>
                </a:cxn>
                <a:cxn ang="T8">
                  <a:pos x="T4" y="T5"/>
                </a:cxn>
              </a:cxnLst>
              <a:rect l="T9" t="T10" r="T11" b="T12"/>
              <a:pathLst>
                <a:path w="1" h="711">
                  <a:moveTo>
                    <a:pt x="1" y="0"/>
                  </a:moveTo>
                  <a:lnTo>
                    <a:pt x="0" y="0"/>
                  </a:lnTo>
                  <a:lnTo>
                    <a:pt x="0" y="711"/>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39" name="Freeform 72"/>
            <p:cNvSpPr>
              <a:spLocks/>
            </p:cNvSpPr>
            <p:nvPr/>
          </p:nvSpPr>
          <p:spPr bwMode="auto">
            <a:xfrm>
              <a:off x="369554" y="4106697"/>
              <a:ext cx="2260" cy="54112"/>
            </a:xfrm>
            <a:custGeom>
              <a:avLst/>
              <a:gdLst>
                <a:gd name="T0" fmla="*/ 0 w 9"/>
                <a:gd name="T1" fmla="*/ 3 h 353"/>
                <a:gd name="T2" fmla="*/ 0 w 9"/>
                <a:gd name="T3" fmla="*/ 3 h 353"/>
                <a:gd name="T4" fmla="*/ 0 w 9"/>
                <a:gd name="T5" fmla="*/ 0 h 353"/>
                <a:gd name="T6" fmla="*/ 0 60000 65536"/>
                <a:gd name="T7" fmla="*/ 0 60000 65536"/>
                <a:gd name="T8" fmla="*/ 0 60000 65536"/>
                <a:gd name="T9" fmla="*/ 0 w 9"/>
                <a:gd name="T10" fmla="*/ 0 h 353"/>
                <a:gd name="T11" fmla="*/ 9 w 9"/>
                <a:gd name="T12" fmla="*/ 353 h 353"/>
              </a:gdLst>
              <a:ahLst/>
              <a:cxnLst>
                <a:cxn ang="T6">
                  <a:pos x="T0" y="T1"/>
                </a:cxn>
                <a:cxn ang="T7">
                  <a:pos x="T2" y="T3"/>
                </a:cxn>
                <a:cxn ang="T8">
                  <a:pos x="T4" y="T5"/>
                </a:cxn>
              </a:cxnLst>
              <a:rect l="T9" t="T10" r="T11" b="T12"/>
              <a:pathLst>
                <a:path w="9" h="353">
                  <a:moveTo>
                    <a:pt x="9" y="353"/>
                  </a:moveTo>
                  <a:lnTo>
                    <a:pt x="0" y="35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0" name="Freeform 73"/>
            <p:cNvSpPr>
              <a:spLocks/>
            </p:cNvSpPr>
            <p:nvPr/>
          </p:nvSpPr>
          <p:spPr bwMode="auto">
            <a:xfrm>
              <a:off x="367295" y="4049879"/>
              <a:ext cx="2259" cy="56818"/>
            </a:xfrm>
            <a:custGeom>
              <a:avLst/>
              <a:gdLst>
                <a:gd name="T0" fmla="*/ 0 w 12"/>
                <a:gd name="T1" fmla="*/ 4 h 365"/>
                <a:gd name="T2" fmla="*/ 0 w 12"/>
                <a:gd name="T3" fmla="*/ 4 h 365"/>
                <a:gd name="T4" fmla="*/ 0 w 12"/>
                <a:gd name="T5" fmla="*/ 0 h 365"/>
                <a:gd name="T6" fmla="*/ 0 60000 65536"/>
                <a:gd name="T7" fmla="*/ 0 60000 65536"/>
                <a:gd name="T8" fmla="*/ 0 60000 65536"/>
                <a:gd name="T9" fmla="*/ 0 w 12"/>
                <a:gd name="T10" fmla="*/ 0 h 365"/>
                <a:gd name="T11" fmla="*/ 12 w 12"/>
                <a:gd name="T12" fmla="*/ 365 h 365"/>
              </a:gdLst>
              <a:ahLst/>
              <a:cxnLst>
                <a:cxn ang="T6">
                  <a:pos x="T0" y="T1"/>
                </a:cxn>
                <a:cxn ang="T7">
                  <a:pos x="T2" y="T3"/>
                </a:cxn>
                <a:cxn ang="T8">
                  <a:pos x="T4" y="T5"/>
                </a:cxn>
              </a:cxnLst>
              <a:rect l="T9" t="T10" r="T11" b="T12"/>
              <a:pathLst>
                <a:path w="12" h="365">
                  <a:moveTo>
                    <a:pt x="12" y="365"/>
                  </a:moveTo>
                  <a:lnTo>
                    <a:pt x="0" y="365"/>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1" name="Freeform 74"/>
            <p:cNvSpPr>
              <a:spLocks/>
            </p:cNvSpPr>
            <p:nvPr/>
          </p:nvSpPr>
          <p:spPr bwMode="auto">
            <a:xfrm>
              <a:off x="453164" y="3616983"/>
              <a:ext cx="0" cy="29762"/>
            </a:xfrm>
            <a:custGeom>
              <a:avLst/>
              <a:gdLst>
                <a:gd name="T0" fmla="*/ 0 w 17"/>
                <a:gd name="T1" fmla="*/ 2 h 188"/>
                <a:gd name="T2" fmla="*/ 0 w 17"/>
                <a:gd name="T3" fmla="*/ 2 h 188"/>
                <a:gd name="T4" fmla="*/ 0 w 17"/>
                <a:gd name="T5" fmla="*/ 0 h 188"/>
                <a:gd name="T6" fmla="*/ 0 60000 65536"/>
                <a:gd name="T7" fmla="*/ 0 60000 65536"/>
                <a:gd name="T8" fmla="*/ 0 60000 65536"/>
                <a:gd name="T9" fmla="*/ 0 w 17"/>
                <a:gd name="T10" fmla="*/ 0 h 188"/>
                <a:gd name="T11" fmla="*/ 17 w 17"/>
                <a:gd name="T12" fmla="*/ 188 h 188"/>
              </a:gdLst>
              <a:ahLst/>
              <a:cxnLst>
                <a:cxn ang="T6">
                  <a:pos x="T0" y="T1"/>
                </a:cxn>
                <a:cxn ang="T7">
                  <a:pos x="T2" y="T3"/>
                </a:cxn>
                <a:cxn ang="T8">
                  <a:pos x="T4" y="T5"/>
                </a:cxn>
              </a:cxnLst>
              <a:rect l="T9" t="T10" r="T11" b="T12"/>
              <a:pathLst>
                <a:path w="17" h="188">
                  <a:moveTo>
                    <a:pt x="17"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2" name="Freeform 75"/>
            <p:cNvSpPr>
              <a:spLocks/>
            </p:cNvSpPr>
            <p:nvPr/>
          </p:nvSpPr>
          <p:spPr bwMode="auto">
            <a:xfrm>
              <a:off x="448645" y="2661909"/>
              <a:ext cx="2259" cy="232681"/>
            </a:xfrm>
            <a:custGeom>
              <a:avLst/>
              <a:gdLst>
                <a:gd name="T0" fmla="*/ 0 w 19"/>
                <a:gd name="T1" fmla="*/ 0 h 1517"/>
                <a:gd name="T2" fmla="*/ 0 w 19"/>
                <a:gd name="T3" fmla="*/ 0 h 1517"/>
                <a:gd name="T4" fmla="*/ 0 w 19"/>
                <a:gd name="T5" fmla="*/ 14 h 1517"/>
                <a:gd name="T6" fmla="*/ 0 60000 65536"/>
                <a:gd name="T7" fmla="*/ 0 60000 65536"/>
                <a:gd name="T8" fmla="*/ 0 60000 65536"/>
                <a:gd name="T9" fmla="*/ 0 w 19"/>
                <a:gd name="T10" fmla="*/ 0 h 1517"/>
                <a:gd name="T11" fmla="*/ 19 w 19"/>
                <a:gd name="T12" fmla="*/ 1517 h 1517"/>
              </a:gdLst>
              <a:ahLst/>
              <a:cxnLst>
                <a:cxn ang="T6">
                  <a:pos x="T0" y="T1"/>
                </a:cxn>
                <a:cxn ang="T7">
                  <a:pos x="T2" y="T3"/>
                </a:cxn>
                <a:cxn ang="T8">
                  <a:pos x="T4" y="T5"/>
                </a:cxn>
              </a:cxnLst>
              <a:rect l="T9" t="T10" r="T11" b="T12"/>
              <a:pathLst>
                <a:path w="19" h="1517">
                  <a:moveTo>
                    <a:pt x="19" y="0"/>
                  </a:moveTo>
                  <a:lnTo>
                    <a:pt x="0" y="0"/>
                  </a:lnTo>
                  <a:lnTo>
                    <a:pt x="0" y="1517"/>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3" name="Freeform 76"/>
            <p:cNvSpPr>
              <a:spLocks/>
            </p:cNvSpPr>
            <p:nvPr/>
          </p:nvSpPr>
          <p:spPr bwMode="auto">
            <a:xfrm>
              <a:off x="306281" y="4382668"/>
              <a:ext cx="61013" cy="330083"/>
            </a:xfrm>
            <a:custGeom>
              <a:avLst/>
              <a:gdLst>
                <a:gd name="T0" fmla="*/ 4 w 383"/>
                <a:gd name="T1" fmla="*/ 20 h 2156"/>
                <a:gd name="T2" fmla="*/ 0 w 383"/>
                <a:gd name="T3" fmla="*/ 20 h 2156"/>
                <a:gd name="T4" fmla="*/ 0 w 383"/>
                <a:gd name="T5" fmla="*/ 0 h 2156"/>
                <a:gd name="T6" fmla="*/ 0 60000 65536"/>
                <a:gd name="T7" fmla="*/ 0 60000 65536"/>
                <a:gd name="T8" fmla="*/ 0 60000 65536"/>
                <a:gd name="T9" fmla="*/ 0 w 383"/>
                <a:gd name="T10" fmla="*/ 0 h 2156"/>
                <a:gd name="T11" fmla="*/ 383 w 383"/>
                <a:gd name="T12" fmla="*/ 2156 h 2156"/>
              </a:gdLst>
              <a:ahLst/>
              <a:cxnLst>
                <a:cxn ang="T6">
                  <a:pos x="T0" y="T1"/>
                </a:cxn>
                <a:cxn ang="T7">
                  <a:pos x="T2" y="T3"/>
                </a:cxn>
                <a:cxn ang="T8">
                  <a:pos x="T4" y="T5"/>
                </a:cxn>
              </a:cxnLst>
              <a:rect l="T9" t="T10" r="T11" b="T12"/>
              <a:pathLst>
                <a:path w="383" h="2156">
                  <a:moveTo>
                    <a:pt x="383" y="2156"/>
                  </a:moveTo>
                  <a:lnTo>
                    <a:pt x="0" y="215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4" name="Freeform 77"/>
            <p:cNvSpPr>
              <a:spLocks/>
            </p:cNvSpPr>
            <p:nvPr/>
          </p:nvSpPr>
          <p:spPr bwMode="auto">
            <a:xfrm>
              <a:off x="383112" y="5732759"/>
              <a:ext cx="0" cy="202920"/>
            </a:xfrm>
            <a:custGeom>
              <a:avLst/>
              <a:gdLst>
                <a:gd name="T0" fmla="*/ 0 h 1308"/>
                <a:gd name="T1" fmla="*/ 0 h 1308"/>
                <a:gd name="T2" fmla="*/ 12 h 1308"/>
                <a:gd name="T3" fmla="*/ 0 60000 65536"/>
                <a:gd name="T4" fmla="*/ 0 60000 65536"/>
                <a:gd name="T5" fmla="*/ 0 60000 65536"/>
                <a:gd name="T6" fmla="*/ 0 h 1308"/>
                <a:gd name="T7" fmla="*/ 1308 h 1308"/>
              </a:gdLst>
              <a:ahLst/>
              <a:cxnLst>
                <a:cxn ang="T3">
                  <a:pos x="0" y="T0"/>
                </a:cxn>
                <a:cxn ang="T4">
                  <a:pos x="0" y="T1"/>
                </a:cxn>
                <a:cxn ang="T5">
                  <a:pos x="0" y="T2"/>
                </a:cxn>
              </a:cxnLst>
              <a:rect l="0" t="T6" r="0" b="T7"/>
              <a:pathLst>
                <a:path h="1308">
                  <a:moveTo>
                    <a:pt x="0" y="0"/>
                  </a:moveTo>
                  <a:lnTo>
                    <a:pt x="0" y="0"/>
                  </a:lnTo>
                  <a:lnTo>
                    <a:pt x="0" y="130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5" name="Freeform 78"/>
            <p:cNvSpPr>
              <a:spLocks/>
            </p:cNvSpPr>
            <p:nvPr/>
          </p:nvSpPr>
          <p:spPr bwMode="auto">
            <a:xfrm>
              <a:off x="306281" y="4049879"/>
              <a:ext cx="61013" cy="332789"/>
            </a:xfrm>
            <a:custGeom>
              <a:avLst/>
              <a:gdLst>
                <a:gd name="T0" fmla="*/ 4 w 401"/>
                <a:gd name="T1" fmla="*/ 0 h 2156"/>
                <a:gd name="T2" fmla="*/ 0 w 401"/>
                <a:gd name="T3" fmla="*/ 0 h 2156"/>
                <a:gd name="T4" fmla="*/ 0 w 401"/>
                <a:gd name="T5" fmla="*/ 20 h 2156"/>
                <a:gd name="T6" fmla="*/ 0 60000 65536"/>
                <a:gd name="T7" fmla="*/ 0 60000 65536"/>
                <a:gd name="T8" fmla="*/ 0 60000 65536"/>
                <a:gd name="T9" fmla="*/ 0 w 401"/>
                <a:gd name="T10" fmla="*/ 0 h 2156"/>
                <a:gd name="T11" fmla="*/ 401 w 401"/>
                <a:gd name="T12" fmla="*/ 2156 h 2156"/>
              </a:gdLst>
              <a:ahLst/>
              <a:cxnLst>
                <a:cxn ang="T6">
                  <a:pos x="T0" y="T1"/>
                </a:cxn>
                <a:cxn ang="T7">
                  <a:pos x="T2" y="T3"/>
                </a:cxn>
                <a:cxn ang="T8">
                  <a:pos x="T4" y="T5"/>
                </a:cxn>
              </a:cxnLst>
              <a:rect l="T9" t="T10" r="T11" b="T12"/>
              <a:pathLst>
                <a:path w="401" h="2156">
                  <a:moveTo>
                    <a:pt x="401" y="0"/>
                  </a:moveTo>
                  <a:lnTo>
                    <a:pt x="0" y="0"/>
                  </a:lnTo>
                  <a:lnTo>
                    <a:pt x="0" y="2156"/>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6" name="Freeform 79"/>
            <p:cNvSpPr>
              <a:spLocks/>
            </p:cNvSpPr>
            <p:nvPr/>
          </p:nvSpPr>
          <p:spPr bwMode="auto">
            <a:xfrm>
              <a:off x="383112" y="6893460"/>
              <a:ext cx="0" cy="89284"/>
            </a:xfrm>
            <a:custGeom>
              <a:avLst/>
              <a:gdLst>
                <a:gd name="T0" fmla="*/ 0 h 565"/>
                <a:gd name="T1" fmla="*/ 0 h 565"/>
                <a:gd name="T2" fmla="*/ 5 h 565"/>
                <a:gd name="T3" fmla="*/ 0 60000 65536"/>
                <a:gd name="T4" fmla="*/ 0 60000 65536"/>
                <a:gd name="T5" fmla="*/ 0 60000 65536"/>
                <a:gd name="T6" fmla="*/ 0 h 565"/>
                <a:gd name="T7" fmla="*/ 565 h 565"/>
              </a:gdLst>
              <a:ahLst/>
              <a:cxnLst>
                <a:cxn ang="T3">
                  <a:pos x="0" y="T0"/>
                </a:cxn>
                <a:cxn ang="T4">
                  <a:pos x="0" y="T1"/>
                </a:cxn>
                <a:cxn ang="T5">
                  <a:pos x="0" y="T2"/>
                </a:cxn>
              </a:cxnLst>
              <a:rect l="0" t="T6" r="0" b="T7"/>
              <a:pathLst>
                <a:path h="565">
                  <a:moveTo>
                    <a:pt x="0" y="0"/>
                  </a:moveTo>
                  <a:lnTo>
                    <a:pt x="0" y="0"/>
                  </a:lnTo>
                  <a:lnTo>
                    <a:pt x="0" y="56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7" name="Freeform 80"/>
            <p:cNvSpPr>
              <a:spLocks/>
            </p:cNvSpPr>
            <p:nvPr/>
          </p:nvSpPr>
          <p:spPr bwMode="auto">
            <a:xfrm>
              <a:off x="367295" y="4712750"/>
              <a:ext cx="11298" cy="205625"/>
            </a:xfrm>
            <a:custGeom>
              <a:avLst/>
              <a:gdLst>
                <a:gd name="T0" fmla="*/ 1 w 82"/>
                <a:gd name="T1" fmla="*/ 13 h 1331"/>
                <a:gd name="T2" fmla="*/ 0 w 82"/>
                <a:gd name="T3" fmla="*/ 13 h 1331"/>
                <a:gd name="T4" fmla="*/ 0 w 82"/>
                <a:gd name="T5" fmla="*/ 0 h 1331"/>
                <a:gd name="T6" fmla="*/ 0 60000 65536"/>
                <a:gd name="T7" fmla="*/ 0 60000 65536"/>
                <a:gd name="T8" fmla="*/ 0 60000 65536"/>
                <a:gd name="T9" fmla="*/ 0 w 82"/>
                <a:gd name="T10" fmla="*/ 0 h 1331"/>
                <a:gd name="T11" fmla="*/ 82 w 82"/>
                <a:gd name="T12" fmla="*/ 1331 h 1331"/>
              </a:gdLst>
              <a:ahLst/>
              <a:cxnLst>
                <a:cxn ang="T6">
                  <a:pos x="T0" y="T1"/>
                </a:cxn>
                <a:cxn ang="T7">
                  <a:pos x="T2" y="T3"/>
                </a:cxn>
                <a:cxn ang="T8">
                  <a:pos x="T4" y="T5"/>
                </a:cxn>
              </a:cxnLst>
              <a:rect l="T9" t="T10" r="T11" b="T12"/>
              <a:pathLst>
                <a:path w="82" h="1331">
                  <a:moveTo>
                    <a:pt x="82" y="1331"/>
                  </a:moveTo>
                  <a:lnTo>
                    <a:pt x="0" y="1331"/>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8" name="Freeform 81"/>
            <p:cNvSpPr>
              <a:spLocks/>
            </p:cNvSpPr>
            <p:nvPr/>
          </p:nvSpPr>
          <p:spPr bwMode="auto">
            <a:xfrm>
              <a:off x="383112" y="6371279"/>
              <a:ext cx="0" cy="94697"/>
            </a:xfrm>
            <a:custGeom>
              <a:avLst/>
              <a:gdLst>
                <a:gd name="T0" fmla="*/ 0 h 613"/>
                <a:gd name="T1" fmla="*/ 0 h 613"/>
                <a:gd name="T2" fmla="*/ 6 h 613"/>
                <a:gd name="T3" fmla="*/ 0 60000 65536"/>
                <a:gd name="T4" fmla="*/ 0 60000 65536"/>
                <a:gd name="T5" fmla="*/ 0 60000 65536"/>
                <a:gd name="T6" fmla="*/ 0 h 613"/>
                <a:gd name="T7" fmla="*/ 613 h 613"/>
              </a:gdLst>
              <a:ahLst/>
              <a:cxnLst>
                <a:cxn ang="T3">
                  <a:pos x="0" y="T0"/>
                </a:cxn>
                <a:cxn ang="T4">
                  <a:pos x="0" y="T1"/>
                </a:cxn>
                <a:cxn ang="T5">
                  <a:pos x="0" y="T2"/>
                </a:cxn>
              </a:cxnLst>
              <a:rect l="0" t="T6" r="0" b="T7"/>
              <a:pathLst>
                <a:path h="613">
                  <a:moveTo>
                    <a:pt x="0" y="0"/>
                  </a:moveTo>
                  <a:lnTo>
                    <a:pt x="0" y="0"/>
                  </a:lnTo>
                  <a:lnTo>
                    <a:pt x="0" y="61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49" name="Freeform 82"/>
            <p:cNvSpPr>
              <a:spLocks/>
            </p:cNvSpPr>
            <p:nvPr/>
          </p:nvSpPr>
          <p:spPr bwMode="auto">
            <a:xfrm>
              <a:off x="448645" y="2515807"/>
              <a:ext cx="2259" cy="29761"/>
            </a:xfrm>
            <a:custGeom>
              <a:avLst/>
              <a:gdLst>
                <a:gd name="T0" fmla="*/ 0 w 15"/>
                <a:gd name="T1" fmla="*/ 2 h 188"/>
                <a:gd name="T2" fmla="*/ 0 w 15"/>
                <a:gd name="T3" fmla="*/ 2 h 188"/>
                <a:gd name="T4" fmla="*/ 0 w 15"/>
                <a:gd name="T5" fmla="*/ 0 h 188"/>
                <a:gd name="T6" fmla="*/ 0 60000 65536"/>
                <a:gd name="T7" fmla="*/ 0 60000 65536"/>
                <a:gd name="T8" fmla="*/ 0 60000 65536"/>
                <a:gd name="T9" fmla="*/ 0 w 15"/>
                <a:gd name="T10" fmla="*/ 0 h 188"/>
                <a:gd name="T11" fmla="*/ 15 w 15"/>
                <a:gd name="T12" fmla="*/ 188 h 188"/>
              </a:gdLst>
              <a:ahLst/>
              <a:cxnLst>
                <a:cxn ang="T6">
                  <a:pos x="T0" y="T1"/>
                </a:cxn>
                <a:cxn ang="T7">
                  <a:pos x="T2" y="T3"/>
                </a:cxn>
                <a:cxn ang="T8">
                  <a:pos x="T4" y="T5"/>
                </a:cxn>
              </a:cxnLst>
              <a:rect l="T9" t="T10" r="T11" b="T12"/>
              <a:pathLst>
                <a:path w="15" h="188">
                  <a:moveTo>
                    <a:pt x="15"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0" name="Freeform 83"/>
            <p:cNvSpPr>
              <a:spLocks/>
            </p:cNvSpPr>
            <p:nvPr/>
          </p:nvSpPr>
          <p:spPr bwMode="auto">
            <a:xfrm>
              <a:off x="457684" y="3819904"/>
              <a:ext cx="0" cy="29761"/>
            </a:xfrm>
            <a:custGeom>
              <a:avLst/>
              <a:gdLst>
                <a:gd name="T0" fmla="*/ 0 h 188"/>
                <a:gd name="T1" fmla="*/ 0 h 188"/>
                <a:gd name="T2" fmla="*/ 2 h 188"/>
                <a:gd name="T3" fmla="*/ 0 60000 65536"/>
                <a:gd name="T4" fmla="*/ 0 60000 65536"/>
                <a:gd name="T5" fmla="*/ 0 60000 65536"/>
                <a:gd name="T6" fmla="*/ 0 h 188"/>
                <a:gd name="T7" fmla="*/ 188 h 188"/>
              </a:gdLst>
              <a:ahLst/>
              <a:cxnLst>
                <a:cxn ang="T3">
                  <a:pos x="0" y="T0"/>
                </a:cxn>
                <a:cxn ang="T4">
                  <a:pos x="0" y="T1"/>
                </a:cxn>
                <a:cxn ang="T5">
                  <a:pos x="0" y="T2"/>
                </a:cxn>
              </a:cxnLst>
              <a:rect l="0" t="T6" r="0" b="T7"/>
              <a:pathLst>
                <a:path h="188">
                  <a:moveTo>
                    <a:pt x="0"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1" name="Freeform 84"/>
            <p:cNvSpPr>
              <a:spLocks/>
            </p:cNvSpPr>
            <p:nvPr/>
          </p:nvSpPr>
          <p:spPr bwMode="auto">
            <a:xfrm>
              <a:off x="383112" y="5935679"/>
              <a:ext cx="0" cy="346316"/>
            </a:xfrm>
            <a:custGeom>
              <a:avLst/>
              <a:gdLst>
                <a:gd name="T0" fmla="*/ 21 h 2249"/>
                <a:gd name="T1" fmla="*/ 21 h 2249"/>
                <a:gd name="T2" fmla="*/ 0 h 2249"/>
                <a:gd name="T3" fmla="*/ 0 60000 65536"/>
                <a:gd name="T4" fmla="*/ 0 60000 65536"/>
                <a:gd name="T5" fmla="*/ 0 60000 65536"/>
                <a:gd name="T6" fmla="*/ 0 h 2249"/>
                <a:gd name="T7" fmla="*/ 2249 h 2249"/>
              </a:gdLst>
              <a:ahLst/>
              <a:cxnLst>
                <a:cxn ang="T3">
                  <a:pos x="0" y="T0"/>
                </a:cxn>
                <a:cxn ang="T4">
                  <a:pos x="0" y="T1"/>
                </a:cxn>
                <a:cxn ang="T5">
                  <a:pos x="0" y="T2"/>
                </a:cxn>
              </a:cxnLst>
              <a:rect l="0" t="T6" r="0" b="T7"/>
              <a:pathLst>
                <a:path h="2249">
                  <a:moveTo>
                    <a:pt x="0" y="2249"/>
                  </a:moveTo>
                  <a:lnTo>
                    <a:pt x="0" y="224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2" name="Freeform 85"/>
            <p:cNvSpPr>
              <a:spLocks/>
            </p:cNvSpPr>
            <p:nvPr/>
          </p:nvSpPr>
          <p:spPr bwMode="auto">
            <a:xfrm>
              <a:off x="383112" y="6547144"/>
              <a:ext cx="0" cy="27056"/>
            </a:xfrm>
            <a:custGeom>
              <a:avLst/>
              <a:gdLst>
                <a:gd name="T0" fmla="*/ 0 w 1"/>
                <a:gd name="T1" fmla="*/ 0 h 188"/>
                <a:gd name="T2" fmla="*/ 0 w 1"/>
                <a:gd name="T3" fmla="*/ 0 h 188"/>
                <a:gd name="T4" fmla="*/ 0 w 1"/>
                <a:gd name="T5" fmla="*/ 2 h 188"/>
                <a:gd name="T6" fmla="*/ 0 60000 65536"/>
                <a:gd name="T7" fmla="*/ 0 60000 65536"/>
                <a:gd name="T8" fmla="*/ 0 60000 65536"/>
                <a:gd name="T9" fmla="*/ 0 w 1"/>
                <a:gd name="T10" fmla="*/ 0 h 188"/>
                <a:gd name="T11" fmla="*/ 0 w 1"/>
                <a:gd name="T12" fmla="*/ 188 h 188"/>
              </a:gdLst>
              <a:ahLst/>
              <a:cxnLst>
                <a:cxn ang="T6">
                  <a:pos x="T0" y="T1"/>
                </a:cxn>
                <a:cxn ang="T7">
                  <a:pos x="T2" y="T3"/>
                </a:cxn>
                <a:cxn ang="T8">
                  <a:pos x="T4" y="T5"/>
                </a:cxn>
              </a:cxnLst>
              <a:rect l="T9" t="T10" r="T11" b="T12"/>
              <a:pathLst>
                <a:path w="1" h="188">
                  <a:moveTo>
                    <a:pt x="1"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00" name="Freeform 86"/>
            <p:cNvSpPr>
              <a:spLocks/>
            </p:cNvSpPr>
            <p:nvPr/>
          </p:nvSpPr>
          <p:spPr bwMode="auto">
            <a:xfrm>
              <a:off x="455612" y="3762375"/>
              <a:ext cx="0" cy="42863"/>
            </a:xfrm>
            <a:custGeom>
              <a:avLst/>
              <a:gdLst>
                <a:gd name="T0" fmla="*/ 0 w 7"/>
                <a:gd name="T1" fmla="*/ 0 h 283"/>
                <a:gd name="T2" fmla="*/ 0 w 7"/>
                <a:gd name="T3" fmla="*/ 0 h 283"/>
                <a:gd name="T4" fmla="*/ 0 w 7"/>
                <a:gd name="T5" fmla="*/ 2147483647 h 283"/>
                <a:gd name="T6" fmla="*/ 0 60000 65536"/>
                <a:gd name="T7" fmla="*/ 0 60000 65536"/>
                <a:gd name="T8" fmla="*/ 0 60000 65536"/>
                <a:gd name="T9" fmla="*/ 0 w 7"/>
                <a:gd name="T10" fmla="*/ 0 h 283"/>
                <a:gd name="T11" fmla="*/ 0 w 7"/>
                <a:gd name="T12" fmla="*/ 283 h 283"/>
              </a:gdLst>
              <a:ahLst/>
              <a:cxnLst>
                <a:cxn ang="T6">
                  <a:pos x="T0" y="T1"/>
                </a:cxn>
                <a:cxn ang="T7">
                  <a:pos x="T2" y="T3"/>
                </a:cxn>
                <a:cxn ang="T8">
                  <a:pos x="T4" y="T5"/>
                </a:cxn>
              </a:cxnLst>
              <a:rect l="T9" t="T10" r="T11" b="T12"/>
              <a:pathLst>
                <a:path w="7" h="283">
                  <a:moveTo>
                    <a:pt x="7" y="0"/>
                  </a:moveTo>
                  <a:lnTo>
                    <a:pt x="0" y="0"/>
                  </a:lnTo>
                  <a:lnTo>
                    <a:pt x="0" y="283"/>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87"/>
            <p:cNvSpPr>
              <a:spLocks/>
            </p:cNvSpPr>
            <p:nvPr/>
          </p:nvSpPr>
          <p:spPr bwMode="auto">
            <a:xfrm>
              <a:off x="450904" y="2883768"/>
              <a:ext cx="0" cy="51405"/>
            </a:xfrm>
            <a:custGeom>
              <a:avLst/>
              <a:gdLst>
                <a:gd name="T0" fmla="*/ 0 w 1"/>
                <a:gd name="T1" fmla="*/ 3 h 329"/>
                <a:gd name="T2" fmla="*/ 0 w 1"/>
                <a:gd name="T3" fmla="*/ 3 h 329"/>
                <a:gd name="T4" fmla="*/ 0 w 1"/>
                <a:gd name="T5" fmla="*/ 0 h 329"/>
                <a:gd name="T6" fmla="*/ 0 60000 65536"/>
                <a:gd name="T7" fmla="*/ 0 60000 65536"/>
                <a:gd name="T8" fmla="*/ 0 60000 65536"/>
                <a:gd name="T9" fmla="*/ 0 w 1"/>
                <a:gd name="T10" fmla="*/ 0 h 329"/>
                <a:gd name="T11" fmla="*/ 0 w 1"/>
                <a:gd name="T12" fmla="*/ 329 h 329"/>
              </a:gdLst>
              <a:ahLst/>
              <a:cxnLst>
                <a:cxn ang="T6">
                  <a:pos x="T0" y="T1"/>
                </a:cxn>
                <a:cxn ang="T7">
                  <a:pos x="T2" y="T3"/>
                </a:cxn>
                <a:cxn ang="T8">
                  <a:pos x="T4" y="T5"/>
                </a:cxn>
              </a:cxnLst>
              <a:rect l="T9" t="T10" r="T11" b="T12"/>
              <a:pathLst>
                <a:path w="1" h="329">
                  <a:moveTo>
                    <a:pt x="1" y="329"/>
                  </a:moveTo>
                  <a:lnTo>
                    <a:pt x="0" y="32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5" name="Freeform 88"/>
            <p:cNvSpPr>
              <a:spLocks/>
            </p:cNvSpPr>
            <p:nvPr/>
          </p:nvSpPr>
          <p:spPr bwMode="auto">
            <a:xfrm>
              <a:off x="450904" y="2832361"/>
              <a:ext cx="2260" cy="51407"/>
            </a:xfrm>
            <a:custGeom>
              <a:avLst/>
              <a:gdLst>
                <a:gd name="T0" fmla="*/ 0 w 7"/>
                <a:gd name="T1" fmla="*/ 0 h 330"/>
                <a:gd name="T2" fmla="*/ 0 w 7"/>
                <a:gd name="T3" fmla="*/ 0 h 330"/>
                <a:gd name="T4" fmla="*/ 0 w 7"/>
                <a:gd name="T5" fmla="*/ 3 h 330"/>
                <a:gd name="T6" fmla="*/ 0 60000 65536"/>
                <a:gd name="T7" fmla="*/ 0 60000 65536"/>
                <a:gd name="T8" fmla="*/ 0 60000 65536"/>
                <a:gd name="T9" fmla="*/ 0 w 7"/>
                <a:gd name="T10" fmla="*/ 0 h 330"/>
                <a:gd name="T11" fmla="*/ 7 w 7"/>
                <a:gd name="T12" fmla="*/ 330 h 330"/>
              </a:gdLst>
              <a:ahLst/>
              <a:cxnLst>
                <a:cxn ang="T6">
                  <a:pos x="T0" y="T1"/>
                </a:cxn>
                <a:cxn ang="T7">
                  <a:pos x="T2" y="T3"/>
                </a:cxn>
                <a:cxn ang="T8">
                  <a:pos x="T4" y="T5"/>
                </a:cxn>
              </a:cxnLst>
              <a:rect l="T9" t="T10" r="T11" b="T12"/>
              <a:pathLst>
                <a:path w="7" h="330">
                  <a:moveTo>
                    <a:pt x="7" y="0"/>
                  </a:moveTo>
                  <a:lnTo>
                    <a:pt x="0" y="0"/>
                  </a:lnTo>
                  <a:lnTo>
                    <a:pt x="0" y="33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03" name="Freeform 89"/>
            <p:cNvSpPr>
              <a:spLocks/>
            </p:cNvSpPr>
            <p:nvPr/>
          </p:nvSpPr>
          <p:spPr bwMode="auto">
            <a:xfrm>
              <a:off x="452437" y="3600450"/>
              <a:ext cx="0" cy="153988"/>
            </a:xfrm>
            <a:custGeom>
              <a:avLst/>
              <a:gdLst>
                <a:gd name="T0" fmla="*/ 0 w 3"/>
                <a:gd name="T1" fmla="*/ 2147483647 h 1005"/>
                <a:gd name="T2" fmla="*/ 0 w 3"/>
                <a:gd name="T3" fmla="*/ 2147483647 h 1005"/>
                <a:gd name="T4" fmla="*/ 0 w 3"/>
                <a:gd name="T5" fmla="*/ 0 h 1005"/>
                <a:gd name="T6" fmla="*/ 0 60000 65536"/>
                <a:gd name="T7" fmla="*/ 0 60000 65536"/>
                <a:gd name="T8" fmla="*/ 0 60000 65536"/>
                <a:gd name="T9" fmla="*/ 0 w 3"/>
                <a:gd name="T10" fmla="*/ 0 h 1005"/>
                <a:gd name="T11" fmla="*/ 0 w 3"/>
                <a:gd name="T12" fmla="*/ 1005 h 1005"/>
              </a:gdLst>
              <a:ahLst/>
              <a:cxnLst>
                <a:cxn ang="T6">
                  <a:pos x="T0" y="T1"/>
                </a:cxn>
                <a:cxn ang="T7">
                  <a:pos x="T2" y="T3"/>
                </a:cxn>
                <a:cxn ang="T8">
                  <a:pos x="T4" y="T5"/>
                </a:cxn>
              </a:cxnLst>
              <a:rect l="T9" t="T10" r="T11" b="T12"/>
              <a:pathLst>
                <a:path w="3" h="1005">
                  <a:moveTo>
                    <a:pt x="3" y="1005"/>
                  </a:moveTo>
                  <a:lnTo>
                    <a:pt x="0" y="1005"/>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90"/>
            <p:cNvSpPr>
              <a:spLocks/>
            </p:cNvSpPr>
            <p:nvPr/>
          </p:nvSpPr>
          <p:spPr bwMode="auto">
            <a:xfrm>
              <a:off x="453164" y="2978463"/>
              <a:ext cx="0" cy="29762"/>
            </a:xfrm>
            <a:custGeom>
              <a:avLst/>
              <a:gdLst>
                <a:gd name="T0" fmla="*/ 0 w 8"/>
                <a:gd name="T1" fmla="*/ 2 h 189"/>
                <a:gd name="T2" fmla="*/ 0 w 8"/>
                <a:gd name="T3" fmla="*/ 2 h 189"/>
                <a:gd name="T4" fmla="*/ 0 w 8"/>
                <a:gd name="T5" fmla="*/ 0 h 189"/>
                <a:gd name="T6" fmla="*/ 0 60000 65536"/>
                <a:gd name="T7" fmla="*/ 0 60000 65536"/>
                <a:gd name="T8" fmla="*/ 0 60000 65536"/>
                <a:gd name="T9" fmla="*/ 0 w 8"/>
                <a:gd name="T10" fmla="*/ 0 h 189"/>
                <a:gd name="T11" fmla="*/ 0 w 8"/>
                <a:gd name="T12" fmla="*/ 189 h 189"/>
              </a:gdLst>
              <a:ahLst/>
              <a:cxnLst>
                <a:cxn ang="T6">
                  <a:pos x="T0" y="T1"/>
                </a:cxn>
                <a:cxn ang="T7">
                  <a:pos x="T2" y="T3"/>
                </a:cxn>
                <a:cxn ang="T8">
                  <a:pos x="T4" y="T5"/>
                </a:cxn>
              </a:cxnLst>
              <a:rect l="T9" t="T10" r="T11" b="T12"/>
              <a:pathLst>
                <a:path w="8" h="189">
                  <a:moveTo>
                    <a:pt x="8"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8" name="Freeform 91"/>
            <p:cNvSpPr>
              <a:spLocks/>
            </p:cNvSpPr>
            <p:nvPr/>
          </p:nvSpPr>
          <p:spPr bwMode="auto">
            <a:xfrm>
              <a:off x="448645" y="2610502"/>
              <a:ext cx="0" cy="137986"/>
            </a:xfrm>
            <a:custGeom>
              <a:avLst/>
              <a:gdLst>
                <a:gd name="T0" fmla="*/ 8 h 898"/>
                <a:gd name="T1" fmla="*/ 8 h 898"/>
                <a:gd name="T2" fmla="*/ 0 h 898"/>
                <a:gd name="T3" fmla="*/ 0 60000 65536"/>
                <a:gd name="T4" fmla="*/ 0 60000 65536"/>
                <a:gd name="T5" fmla="*/ 0 60000 65536"/>
                <a:gd name="T6" fmla="*/ 0 h 898"/>
                <a:gd name="T7" fmla="*/ 898 h 898"/>
              </a:gdLst>
              <a:ahLst/>
              <a:cxnLst>
                <a:cxn ang="T3">
                  <a:pos x="0" y="T0"/>
                </a:cxn>
                <a:cxn ang="T4">
                  <a:pos x="0" y="T1"/>
                </a:cxn>
                <a:cxn ang="T5">
                  <a:pos x="0" y="T2"/>
                </a:cxn>
              </a:cxnLst>
              <a:rect l="0" t="T6" r="0" b="T7"/>
              <a:pathLst>
                <a:path h="898">
                  <a:moveTo>
                    <a:pt x="0" y="898"/>
                  </a:moveTo>
                  <a:lnTo>
                    <a:pt x="0" y="89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59" name="Freeform 92"/>
            <p:cNvSpPr>
              <a:spLocks/>
            </p:cNvSpPr>
            <p:nvPr/>
          </p:nvSpPr>
          <p:spPr bwMode="auto">
            <a:xfrm>
              <a:off x="417009" y="4720866"/>
              <a:ext cx="0" cy="27056"/>
            </a:xfrm>
            <a:custGeom>
              <a:avLst/>
              <a:gdLst>
                <a:gd name="T0" fmla="*/ 0 w 9"/>
                <a:gd name="T1" fmla="*/ 2 h 189"/>
                <a:gd name="T2" fmla="*/ 0 w 9"/>
                <a:gd name="T3" fmla="*/ 2 h 189"/>
                <a:gd name="T4" fmla="*/ 0 w 9"/>
                <a:gd name="T5" fmla="*/ 0 h 189"/>
                <a:gd name="T6" fmla="*/ 0 60000 65536"/>
                <a:gd name="T7" fmla="*/ 0 60000 65536"/>
                <a:gd name="T8" fmla="*/ 0 60000 65536"/>
                <a:gd name="T9" fmla="*/ 0 w 9"/>
                <a:gd name="T10" fmla="*/ 0 h 189"/>
                <a:gd name="T11" fmla="*/ 9 w 9"/>
                <a:gd name="T12" fmla="*/ 189 h 189"/>
              </a:gdLst>
              <a:ahLst/>
              <a:cxnLst>
                <a:cxn ang="T6">
                  <a:pos x="T0" y="T1"/>
                </a:cxn>
                <a:cxn ang="T7">
                  <a:pos x="T2" y="T3"/>
                </a:cxn>
                <a:cxn ang="T8">
                  <a:pos x="T4" y="T5"/>
                </a:cxn>
              </a:cxnLst>
              <a:rect l="T9" t="T10" r="T11" b="T12"/>
              <a:pathLst>
                <a:path w="9" h="189">
                  <a:moveTo>
                    <a:pt x="9"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0" name="Freeform 93"/>
            <p:cNvSpPr>
              <a:spLocks/>
            </p:cNvSpPr>
            <p:nvPr/>
          </p:nvSpPr>
          <p:spPr bwMode="auto">
            <a:xfrm>
              <a:off x="383112" y="5183524"/>
              <a:ext cx="0" cy="27056"/>
            </a:xfrm>
            <a:custGeom>
              <a:avLst/>
              <a:gdLst>
                <a:gd name="T0" fmla="*/ 0 w 4"/>
                <a:gd name="T1" fmla="*/ 2 h 188"/>
                <a:gd name="T2" fmla="*/ 0 w 4"/>
                <a:gd name="T3" fmla="*/ 2 h 188"/>
                <a:gd name="T4" fmla="*/ 0 w 4"/>
                <a:gd name="T5" fmla="*/ 0 h 188"/>
                <a:gd name="T6" fmla="*/ 0 60000 65536"/>
                <a:gd name="T7" fmla="*/ 0 60000 65536"/>
                <a:gd name="T8" fmla="*/ 0 60000 65536"/>
                <a:gd name="T9" fmla="*/ 0 w 4"/>
                <a:gd name="T10" fmla="*/ 0 h 188"/>
                <a:gd name="T11" fmla="*/ 0 w 4"/>
                <a:gd name="T12" fmla="*/ 188 h 188"/>
              </a:gdLst>
              <a:ahLst/>
              <a:cxnLst>
                <a:cxn ang="T6">
                  <a:pos x="T0" y="T1"/>
                </a:cxn>
                <a:cxn ang="T7">
                  <a:pos x="T2" y="T3"/>
                </a:cxn>
                <a:cxn ang="T8">
                  <a:pos x="T4" y="T5"/>
                </a:cxn>
              </a:cxnLst>
              <a:rect l="T9" t="T10" r="T11" b="T12"/>
              <a:pathLst>
                <a:path w="4" h="188">
                  <a:moveTo>
                    <a:pt x="4"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61" name="Freeform 94"/>
            <p:cNvSpPr>
              <a:spLocks/>
            </p:cNvSpPr>
            <p:nvPr/>
          </p:nvSpPr>
          <p:spPr bwMode="auto">
            <a:xfrm>
              <a:off x="380853" y="5037422"/>
              <a:ext cx="2259" cy="29761"/>
            </a:xfrm>
            <a:custGeom>
              <a:avLst/>
              <a:gdLst>
                <a:gd name="T0" fmla="*/ 0 w 21"/>
                <a:gd name="T1" fmla="*/ 0 h 188"/>
                <a:gd name="T2" fmla="*/ 0 w 21"/>
                <a:gd name="T3" fmla="*/ 0 h 188"/>
                <a:gd name="T4" fmla="*/ 0 w 21"/>
                <a:gd name="T5" fmla="*/ 2 h 188"/>
                <a:gd name="T6" fmla="*/ 0 60000 65536"/>
                <a:gd name="T7" fmla="*/ 0 60000 65536"/>
                <a:gd name="T8" fmla="*/ 0 60000 65536"/>
                <a:gd name="T9" fmla="*/ 0 w 21"/>
                <a:gd name="T10" fmla="*/ 0 h 188"/>
                <a:gd name="T11" fmla="*/ 21 w 21"/>
                <a:gd name="T12" fmla="*/ 188 h 188"/>
              </a:gdLst>
              <a:ahLst/>
              <a:cxnLst>
                <a:cxn ang="T6">
                  <a:pos x="T0" y="T1"/>
                </a:cxn>
                <a:cxn ang="T7">
                  <a:pos x="T2" y="T3"/>
                </a:cxn>
                <a:cxn ang="T8">
                  <a:pos x="T4" y="T5"/>
                </a:cxn>
              </a:cxnLst>
              <a:rect l="T9" t="T10" r="T11" b="T12"/>
              <a:pathLst>
                <a:path w="21" h="188">
                  <a:moveTo>
                    <a:pt x="21"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2" name="Freeform 95"/>
            <p:cNvSpPr>
              <a:spLocks/>
            </p:cNvSpPr>
            <p:nvPr/>
          </p:nvSpPr>
          <p:spPr bwMode="auto">
            <a:xfrm>
              <a:off x="80308" y="2296653"/>
              <a:ext cx="20338" cy="45996"/>
            </a:xfrm>
            <a:custGeom>
              <a:avLst/>
              <a:gdLst>
                <a:gd name="T0" fmla="*/ 1 w 134"/>
                <a:gd name="T1" fmla="*/ 3 h 283"/>
                <a:gd name="T2" fmla="*/ 0 w 134"/>
                <a:gd name="T3" fmla="*/ 3 h 283"/>
                <a:gd name="T4" fmla="*/ 0 w 134"/>
                <a:gd name="T5" fmla="*/ 0 h 283"/>
                <a:gd name="T6" fmla="*/ 0 60000 65536"/>
                <a:gd name="T7" fmla="*/ 0 60000 65536"/>
                <a:gd name="T8" fmla="*/ 0 60000 65536"/>
                <a:gd name="T9" fmla="*/ 0 w 134"/>
                <a:gd name="T10" fmla="*/ 0 h 283"/>
                <a:gd name="T11" fmla="*/ 134 w 134"/>
                <a:gd name="T12" fmla="*/ 283 h 283"/>
              </a:gdLst>
              <a:ahLst/>
              <a:cxnLst>
                <a:cxn ang="T6">
                  <a:pos x="T0" y="T1"/>
                </a:cxn>
                <a:cxn ang="T7">
                  <a:pos x="T2" y="T3"/>
                </a:cxn>
                <a:cxn ang="T8">
                  <a:pos x="T4" y="T5"/>
                </a:cxn>
              </a:cxnLst>
              <a:rect l="T9" t="T10" r="T11" b="T12"/>
              <a:pathLst>
                <a:path w="134" h="283">
                  <a:moveTo>
                    <a:pt x="134"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3" name="Freeform 96"/>
            <p:cNvSpPr>
              <a:spLocks/>
            </p:cNvSpPr>
            <p:nvPr/>
          </p:nvSpPr>
          <p:spPr bwMode="auto">
            <a:xfrm>
              <a:off x="383112" y="4509830"/>
              <a:ext cx="27117" cy="113635"/>
            </a:xfrm>
            <a:custGeom>
              <a:avLst/>
              <a:gdLst>
                <a:gd name="T0" fmla="*/ 2 w 190"/>
                <a:gd name="T1" fmla="*/ 7 h 754"/>
                <a:gd name="T2" fmla="*/ 0 w 190"/>
                <a:gd name="T3" fmla="*/ 7 h 754"/>
                <a:gd name="T4" fmla="*/ 0 w 190"/>
                <a:gd name="T5" fmla="*/ 0 h 754"/>
                <a:gd name="T6" fmla="*/ 0 60000 65536"/>
                <a:gd name="T7" fmla="*/ 0 60000 65536"/>
                <a:gd name="T8" fmla="*/ 0 60000 65536"/>
                <a:gd name="T9" fmla="*/ 0 w 190"/>
                <a:gd name="T10" fmla="*/ 0 h 754"/>
                <a:gd name="T11" fmla="*/ 190 w 190"/>
                <a:gd name="T12" fmla="*/ 754 h 754"/>
              </a:gdLst>
              <a:ahLst/>
              <a:cxnLst>
                <a:cxn ang="T6">
                  <a:pos x="T0" y="T1"/>
                </a:cxn>
                <a:cxn ang="T7">
                  <a:pos x="T2" y="T3"/>
                </a:cxn>
                <a:cxn ang="T8">
                  <a:pos x="T4" y="T5"/>
                </a:cxn>
              </a:cxnLst>
              <a:rect l="T9" t="T10" r="T11" b="T12"/>
              <a:pathLst>
                <a:path w="190" h="754">
                  <a:moveTo>
                    <a:pt x="190" y="754"/>
                  </a:moveTo>
                  <a:lnTo>
                    <a:pt x="0" y="754"/>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4" name="Freeform 97"/>
            <p:cNvSpPr>
              <a:spLocks/>
            </p:cNvSpPr>
            <p:nvPr/>
          </p:nvSpPr>
          <p:spPr bwMode="auto">
            <a:xfrm>
              <a:off x="410229" y="4623465"/>
              <a:ext cx="6780" cy="51407"/>
            </a:xfrm>
            <a:custGeom>
              <a:avLst/>
              <a:gdLst>
                <a:gd name="T0" fmla="*/ 0 w 27"/>
                <a:gd name="T1" fmla="*/ 3 h 330"/>
                <a:gd name="T2" fmla="*/ 0 w 27"/>
                <a:gd name="T3" fmla="*/ 3 h 330"/>
                <a:gd name="T4" fmla="*/ 0 w 27"/>
                <a:gd name="T5" fmla="*/ 0 h 330"/>
                <a:gd name="T6" fmla="*/ 0 60000 65536"/>
                <a:gd name="T7" fmla="*/ 0 60000 65536"/>
                <a:gd name="T8" fmla="*/ 0 60000 65536"/>
                <a:gd name="T9" fmla="*/ 0 w 27"/>
                <a:gd name="T10" fmla="*/ 0 h 330"/>
                <a:gd name="T11" fmla="*/ 27 w 27"/>
                <a:gd name="T12" fmla="*/ 330 h 330"/>
              </a:gdLst>
              <a:ahLst/>
              <a:cxnLst>
                <a:cxn ang="T6">
                  <a:pos x="T0" y="T1"/>
                </a:cxn>
                <a:cxn ang="T7">
                  <a:pos x="T2" y="T3"/>
                </a:cxn>
                <a:cxn ang="T8">
                  <a:pos x="T4" y="T5"/>
                </a:cxn>
              </a:cxnLst>
              <a:rect l="T9" t="T10" r="T11" b="T12"/>
              <a:pathLst>
                <a:path w="27" h="330">
                  <a:moveTo>
                    <a:pt x="27" y="330"/>
                  </a:moveTo>
                  <a:lnTo>
                    <a:pt x="0" y="33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5" name="Freeform 98"/>
            <p:cNvSpPr>
              <a:spLocks/>
            </p:cNvSpPr>
            <p:nvPr/>
          </p:nvSpPr>
          <p:spPr bwMode="auto">
            <a:xfrm>
              <a:off x="367295" y="3993062"/>
              <a:ext cx="4519" cy="56817"/>
            </a:xfrm>
            <a:custGeom>
              <a:avLst/>
              <a:gdLst>
                <a:gd name="T0" fmla="*/ 0 w 22"/>
                <a:gd name="T1" fmla="*/ 0 h 365"/>
                <a:gd name="T2" fmla="*/ 0 w 22"/>
                <a:gd name="T3" fmla="*/ 0 h 365"/>
                <a:gd name="T4" fmla="*/ 0 w 22"/>
                <a:gd name="T5" fmla="*/ 3 h 365"/>
                <a:gd name="T6" fmla="*/ 0 60000 65536"/>
                <a:gd name="T7" fmla="*/ 0 60000 65536"/>
                <a:gd name="T8" fmla="*/ 0 60000 65536"/>
                <a:gd name="T9" fmla="*/ 0 w 22"/>
                <a:gd name="T10" fmla="*/ 0 h 365"/>
                <a:gd name="T11" fmla="*/ 22 w 22"/>
                <a:gd name="T12" fmla="*/ 365 h 365"/>
              </a:gdLst>
              <a:ahLst/>
              <a:cxnLst>
                <a:cxn ang="T6">
                  <a:pos x="T0" y="T1"/>
                </a:cxn>
                <a:cxn ang="T7">
                  <a:pos x="T2" y="T3"/>
                </a:cxn>
                <a:cxn ang="T8">
                  <a:pos x="T4" y="T5"/>
                </a:cxn>
              </a:cxnLst>
              <a:rect l="T9" t="T10" r="T11" b="T12"/>
              <a:pathLst>
                <a:path w="22" h="365">
                  <a:moveTo>
                    <a:pt x="22" y="0"/>
                  </a:moveTo>
                  <a:lnTo>
                    <a:pt x="0" y="0"/>
                  </a:lnTo>
                  <a:lnTo>
                    <a:pt x="0" y="36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6" name="Freeform 99"/>
            <p:cNvSpPr>
              <a:spLocks/>
            </p:cNvSpPr>
            <p:nvPr/>
          </p:nvSpPr>
          <p:spPr bwMode="auto">
            <a:xfrm>
              <a:off x="380853" y="5067182"/>
              <a:ext cx="0" cy="10822"/>
            </a:xfrm>
            <a:custGeom>
              <a:avLst/>
              <a:gdLst>
                <a:gd name="T0" fmla="*/ 0 w 3"/>
                <a:gd name="T1" fmla="*/ 0 h 63"/>
                <a:gd name="T2" fmla="*/ 0 w 3"/>
                <a:gd name="T3" fmla="*/ 0 h 63"/>
                <a:gd name="T4" fmla="*/ 0 w 3"/>
                <a:gd name="T5" fmla="*/ 1 h 63"/>
                <a:gd name="T6" fmla="*/ 0 60000 65536"/>
                <a:gd name="T7" fmla="*/ 0 60000 65536"/>
                <a:gd name="T8" fmla="*/ 0 60000 65536"/>
                <a:gd name="T9" fmla="*/ 0 w 3"/>
                <a:gd name="T10" fmla="*/ 0 h 63"/>
                <a:gd name="T11" fmla="*/ 0 w 3"/>
                <a:gd name="T12" fmla="*/ 63 h 63"/>
              </a:gdLst>
              <a:ahLst/>
              <a:cxnLst>
                <a:cxn ang="T6">
                  <a:pos x="T0" y="T1"/>
                </a:cxn>
                <a:cxn ang="T7">
                  <a:pos x="T2" y="T3"/>
                </a:cxn>
                <a:cxn ang="T8">
                  <a:pos x="T4" y="T5"/>
                </a:cxn>
              </a:cxnLst>
              <a:rect l="T9" t="T10" r="T11" b="T12"/>
              <a:pathLst>
                <a:path w="3" h="63">
                  <a:moveTo>
                    <a:pt x="3" y="0"/>
                  </a:moveTo>
                  <a:lnTo>
                    <a:pt x="0" y="0"/>
                  </a:lnTo>
                  <a:lnTo>
                    <a:pt x="0" y="6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67" name="Freeform 100"/>
            <p:cNvSpPr>
              <a:spLocks/>
            </p:cNvSpPr>
            <p:nvPr/>
          </p:nvSpPr>
          <p:spPr bwMode="auto">
            <a:xfrm>
              <a:off x="450904" y="3065042"/>
              <a:ext cx="2260" cy="29762"/>
            </a:xfrm>
            <a:custGeom>
              <a:avLst/>
              <a:gdLst>
                <a:gd name="T0" fmla="*/ 0 w 12"/>
                <a:gd name="T1" fmla="*/ 0 h 188"/>
                <a:gd name="T2" fmla="*/ 0 w 12"/>
                <a:gd name="T3" fmla="*/ 0 h 188"/>
                <a:gd name="T4" fmla="*/ 0 w 12"/>
                <a:gd name="T5" fmla="*/ 2 h 188"/>
                <a:gd name="T6" fmla="*/ 0 60000 65536"/>
                <a:gd name="T7" fmla="*/ 0 60000 65536"/>
                <a:gd name="T8" fmla="*/ 0 60000 65536"/>
                <a:gd name="T9" fmla="*/ 0 w 12"/>
                <a:gd name="T10" fmla="*/ 0 h 188"/>
                <a:gd name="T11" fmla="*/ 12 w 12"/>
                <a:gd name="T12" fmla="*/ 188 h 188"/>
              </a:gdLst>
              <a:ahLst/>
              <a:cxnLst>
                <a:cxn ang="T6">
                  <a:pos x="T0" y="T1"/>
                </a:cxn>
                <a:cxn ang="T7">
                  <a:pos x="T2" y="T3"/>
                </a:cxn>
                <a:cxn ang="T8">
                  <a:pos x="T4" y="T5"/>
                </a:cxn>
              </a:cxnLst>
              <a:rect l="T9" t="T10" r="T11" b="T12"/>
              <a:pathLst>
                <a:path w="12" h="188">
                  <a:moveTo>
                    <a:pt x="12"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15" name="Freeform 101"/>
            <p:cNvSpPr>
              <a:spLocks/>
            </p:cNvSpPr>
            <p:nvPr/>
          </p:nvSpPr>
          <p:spPr bwMode="auto">
            <a:xfrm>
              <a:off x="452437" y="3754438"/>
              <a:ext cx="3175" cy="50800"/>
            </a:xfrm>
            <a:custGeom>
              <a:avLst/>
              <a:gdLst>
                <a:gd name="T0" fmla="*/ 0 w 18"/>
                <a:gd name="T1" fmla="*/ 2147483647 h 330"/>
                <a:gd name="T2" fmla="*/ 0 w 18"/>
                <a:gd name="T3" fmla="*/ 2147483647 h 330"/>
                <a:gd name="T4" fmla="*/ 0 w 18"/>
                <a:gd name="T5" fmla="*/ 0 h 330"/>
                <a:gd name="T6" fmla="*/ 0 60000 65536"/>
                <a:gd name="T7" fmla="*/ 0 60000 65536"/>
                <a:gd name="T8" fmla="*/ 0 60000 65536"/>
                <a:gd name="T9" fmla="*/ 0 w 18"/>
                <a:gd name="T10" fmla="*/ 0 h 330"/>
                <a:gd name="T11" fmla="*/ 18 w 18"/>
                <a:gd name="T12" fmla="*/ 330 h 330"/>
              </a:gdLst>
              <a:ahLst/>
              <a:cxnLst>
                <a:cxn ang="T6">
                  <a:pos x="T0" y="T1"/>
                </a:cxn>
                <a:cxn ang="T7">
                  <a:pos x="T2" y="T3"/>
                </a:cxn>
                <a:cxn ang="T8">
                  <a:pos x="T4" y="T5"/>
                </a:cxn>
              </a:cxnLst>
              <a:rect l="T9" t="T10" r="T11" b="T12"/>
              <a:pathLst>
                <a:path w="18" h="330">
                  <a:moveTo>
                    <a:pt x="18" y="330"/>
                  </a:moveTo>
                  <a:lnTo>
                    <a:pt x="0" y="330"/>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102"/>
            <p:cNvSpPr>
              <a:spLocks/>
            </p:cNvSpPr>
            <p:nvPr/>
          </p:nvSpPr>
          <p:spPr bwMode="auto">
            <a:xfrm>
              <a:off x="383112" y="5892390"/>
              <a:ext cx="0" cy="45994"/>
            </a:xfrm>
            <a:custGeom>
              <a:avLst/>
              <a:gdLst>
                <a:gd name="T0" fmla="*/ 3 h 283"/>
                <a:gd name="T1" fmla="*/ 3 h 283"/>
                <a:gd name="T2" fmla="*/ 0 h 283"/>
                <a:gd name="T3" fmla="*/ 0 60000 65536"/>
                <a:gd name="T4" fmla="*/ 0 60000 65536"/>
                <a:gd name="T5" fmla="*/ 0 60000 65536"/>
                <a:gd name="T6" fmla="*/ 0 h 283"/>
                <a:gd name="T7" fmla="*/ 283 h 283"/>
              </a:gdLst>
              <a:ahLst/>
              <a:cxnLst>
                <a:cxn ang="T3">
                  <a:pos x="0" y="T0"/>
                </a:cxn>
                <a:cxn ang="T4">
                  <a:pos x="0" y="T1"/>
                </a:cxn>
                <a:cxn ang="T5">
                  <a:pos x="0" y="T2"/>
                </a:cxn>
              </a:cxnLst>
              <a:rect l="0" t="T6" r="0" b="T7"/>
              <a:pathLst>
                <a:path h="283">
                  <a:moveTo>
                    <a:pt x="0"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0" name="Freeform 103"/>
            <p:cNvSpPr>
              <a:spLocks/>
            </p:cNvSpPr>
            <p:nvPr/>
          </p:nvSpPr>
          <p:spPr bwMode="auto">
            <a:xfrm>
              <a:off x="383112" y="5356682"/>
              <a:ext cx="0" cy="59523"/>
            </a:xfrm>
            <a:custGeom>
              <a:avLst/>
              <a:gdLst>
                <a:gd name="T0" fmla="*/ 0 w 5"/>
                <a:gd name="T1" fmla="*/ 3 h 377"/>
                <a:gd name="T2" fmla="*/ 0 w 5"/>
                <a:gd name="T3" fmla="*/ 3 h 377"/>
                <a:gd name="T4" fmla="*/ 0 w 5"/>
                <a:gd name="T5" fmla="*/ 0 h 377"/>
                <a:gd name="T6" fmla="*/ 0 60000 65536"/>
                <a:gd name="T7" fmla="*/ 0 60000 65536"/>
                <a:gd name="T8" fmla="*/ 0 60000 65536"/>
                <a:gd name="T9" fmla="*/ 0 w 5"/>
                <a:gd name="T10" fmla="*/ 0 h 377"/>
                <a:gd name="T11" fmla="*/ 0 w 5"/>
                <a:gd name="T12" fmla="*/ 377 h 377"/>
              </a:gdLst>
              <a:ahLst/>
              <a:cxnLst>
                <a:cxn ang="T6">
                  <a:pos x="T0" y="T1"/>
                </a:cxn>
                <a:cxn ang="T7">
                  <a:pos x="T2" y="T3"/>
                </a:cxn>
                <a:cxn ang="T8">
                  <a:pos x="T4" y="T5"/>
                </a:cxn>
              </a:cxnLst>
              <a:rect l="T9" t="T10" r="T11" b="T12"/>
              <a:pathLst>
                <a:path w="5" h="377">
                  <a:moveTo>
                    <a:pt x="5" y="377"/>
                  </a:moveTo>
                  <a:lnTo>
                    <a:pt x="0" y="377"/>
                  </a:lnTo>
                  <a:lnTo>
                    <a:pt x="0" y="0"/>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71" name="Freeform 104"/>
            <p:cNvSpPr>
              <a:spLocks/>
            </p:cNvSpPr>
            <p:nvPr/>
          </p:nvSpPr>
          <p:spPr bwMode="auto">
            <a:xfrm>
              <a:off x="448645" y="2816127"/>
              <a:ext cx="0" cy="78463"/>
            </a:xfrm>
            <a:custGeom>
              <a:avLst/>
              <a:gdLst>
                <a:gd name="T0" fmla="*/ 0 w 3"/>
                <a:gd name="T1" fmla="*/ 0 h 504"/>
                <a:gd name="T2" fmla="*/ 0 w 3"/>
                <a:gd name="T3" fmla="*/ 0 h 504"/>
                <a:gd name="T4" fmla="*/ 0 w 3"/>
                <a:gd name="T5" fmla="*/ 5 h 504"/>
                <a:gd name="T6" fmla="*/ 0 60000 65536"/>
                <a:gd name="T7" fmla="*/ 0 60000 65536"/>
                <a:gd name="T8" fmla="*/ 0 60000 65536"/>
                <a:gd name="T9" fmla="*/ 0 w 3"/>
                <a:gd name="T10" fmla="*/ 0 h 504"/>
                <a:gd name="T11" fmla="*/ 0 w 3"/>
                <a:gd name="T12" fmla="*/ 504 h 504"/>
              </a:gdLst>
              <a:ahLst/>
              <a:cxnLst>
                <a:cxn ang="T6">
                  <a:pos x="T0" y="T1"/>
                </a:cxn>
                <a:cxn ang="T7">
                  <a:pos x="T2" y="T3"/>
                </a:cxn>
                <a:cxn ang="T8">
                  <a:pos x="T4" y="T5"/>
                </a:cxn>
              </a:cxnLst>
              <a:rect l="T9" t="T10" r="T11" b="T12"/>
              <a:pathLst>
                <a:path w="3" h="504">
                  <a:moveTo>
                    <a:pt x="3" y="0"/>
                  </a:moveTo>
                  <a:lnTo>
                    <a:pt x="0" y="0"/>
                  </a:lnTo>
                  <a:lnTo>
                    <a:pt x="0" y="504"/>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2" name="Freeform 105"/>
            <p:cNvSpPr>
              <a:spLocks/>
            </p:cNvSpPr>
            <p:nvPr/>
          </p:nvSpPr>
          <p:spPr bwMode="auto">
            <a:xfrm>
              <a:off x="450904" y="3313957"/>
              <a:ext cx="0" cy="129869"/>
            </a:xfrm>
            <a:custGeom>
              <a:avLst/>
              <a:gdLst>
                <a:gd name="T0" fmla="*/ 0 w 7"/>
                <a:gd name="T1" fmla="*/ 8 h 856"/>
                <a:gd name="T2" fmla="*/ 0 w 7"/>
                <a:gd name="T3" fmla="*/ 8 h 856"/>
                <a:gd name="T4" fmla="*/ 0 w 7"/>
                <a:gd name="T5" fmla="*/ 0 h 856"/>
                <a:gd name="T6" fmla="*/ 0 60000 65536"/>
                <a:gd name="T7" fmla="*/ 0 60000 65536"/>
                <a:gd name="T8" fmla="*/ 0 60000 65536"/>
                <a:gd name="T9" fmla="*/ 0 w 7"/>
                <a:gd name="T10" fmla="*/ 0 h 856"/>
                <a:gd name="T11" fmla="*/ 0 w 7"/>
                <a:gd name="T12" fmla="*/ 856 h 856"/>
              </a:gdLst>
              <a:ahLst/>
              <a:cxnLst>
                <a:cxn ang="T6">
                  <a:pos x="T0" y="T1"/>
                </a:cxn>
                <a:cxn ang="T7">
                  <a:pos x="T2" y="T3"/>
                </a:cxn>
                <a:cxn ang="T8">
                  <a:pos x="T4" y="T5"/>
                </a:cxn>
              </a:cxnLst>
              <a:rect l="T9" t="T10" r="T11" b="T12"/>
              <a:pathLst>
                <a:path w="7" h="856">
                  <a:moveTo>
                    <a:pt x="7" y="856"/>
                  </a:moveTo>
                  <a:lnTo>
                    <a:pt x="0" y="85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3" name="Freeform 106"/>
            <p:cNvSpPr>
              <a:spLocks/>
            </p:cNvSpPr>
            <p:nvPr/>
          </p:nvSpPr>
          <p:spPr bwMode="auto">
            <a:xfrm>
              <a:off x="448645" y="2745782"/>
              <a:ext cx="0" cy="70345"/>
            </a:xfrm>
            <a:custGeom>
              <a:avLst/>
              <a:gdLst>
                <a:gd name="T0" fmla="*/ 0 w 10"/>
                <a:gd name="T1" fmla="*/ 0 h 448"/>
                <a:gd name="T2" fmla="*/ 0 w 10"/>
                <a:gd name="T3" fmla="*/ 0 h 448"/>
                <a:gd name="T4" fmla="*/ 0 w 10"/>
                <a:gd name="T5" fmla="*/ 4 h 448"/>
                <a:gd name="T6" fmla="*/ 0 60000 65536"/>
                <a:gd name="T7" fmla="*/ 0 60000 65536"/>
                <a:gd name="T8" fmla="*/ 0 60000 65536"/>
                <a:gd name="T9" fmla="*/ 0 w 10"/>
                <a:gd name="T10" fmla="*/ 0 h 448"/>
                <a:gd name="T11" fmla="*/ 10 w 10"/>
                <a:gd name="T12" fmla="*/ 448 h 448"/>
              </a:gdLst>
              <a:ahLst/>
              <a:cxnLst>
                <a:cxn ang="T6">
                  <a:pos x="T0" y="T1"/>
                </a:cxn>
                <a:cxn ang="T7">
                  <a:pos x="T2" y="T3"/>
                </a:cxn>
                <a:cxn ang="T8">
                  <a:pos x="T4" y="T5"/>
                </a:cxn>
              </a:cxnLst>
              <a:rect l="T9" t="T10" r="T11" b="T12"/>
              <a:pathLst>
                <a:path w="10" h="448">
                  <a:moveTo>
                    <a:pt x="10" y="0"/>
                  </a:moveTo>
                  <a:lnTo>
                    <a:pt x="0" y="0"/>
                  </a:lnTo>
                  <a:lnTo>
                    <a:pt x="0" y="44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4" name="Freeform 107"/>
            <p:cNvSpPr>
              <a:spLocks/>
            </p:cNvSpPr>
            <p:nvPr/>
          </p:nvSpPr>
          <p:spPr bwMode="auto">
            <a:xfrm>
              <a:off x="80308" y="2253363"/>
              <a:ext cx="24858" cy="43290"/>
            </a:xfrm>
            <a:custGeom>
              <a:avLst/>
              <a:gdLst>
                <a:gd name="T0" fmla="*/ 1 w 153"/>
                <a:gd name="T1" fmla="*/ 0 h 283"/>
                <a:gd name="T2" fmla="*/ 0 w 153"/>
                <a:gd name="T3" fmla="*/ 0 h 283"/>
                <a:gd name="T4" fmla="*/ 0 w 153"/>
                <a:gd name="T5" fmla="*/ 3 h 283"/>
                <a:gd name="T6" fmla="*/ 0 60000 65536"/>
                <a:gd name="T7" fmla="*/ 0 60000 65536"/>
                <a:gd name="T8" fmla="*/ 0 60000 65536"/>
                <a:gd name="T9" fmla="*/ 0 w 153"/>
                <a:gd name="T10" fmla="*/ 0 h 283"/>
                <a:gd name="T11" fmla="*/ 153 w 153"/>
                <a:gd name="T12" fmla="*/ 283 h 283"/>
              </a:gdLst>
              <a:ahLst/>
              <a:cxnLst>
                <a:cxn ang="T6">
                  <a:pos x="T0" y="T1"/>
                </a:cxn>
                <a:cxn ang="T7">
                  <a:pos x="T2" y="T3"/>
                </a:cxn>
                <a:cxn ang="T8">
                  <a:pos x="T4" y="T5"/>
                </a:cxn>
              </a:cxnLst>
              <a:rect l="T9" t="T10" r="T11" b="T12"/>
              <a:pathLst>
                <a:path w="153" h="283">
                  <a:moveTo>
                    <a:pt x="153"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5" name="Freeform 108"/>
            <p:cNvSpPr>
              <a:spLocks/>
            </p:cNvSpPr>
            <p:nvPr/>
          </p:nvSpPr>
          <p:spPr bwMode="auto">
            <a:xfrm>
              <a:off x="-1042" y="2610502"/>
              <a:ext cx="449687" cy="773800"/>
            </a:xfrm>
            <a:custGeom>
              <a:avLst/>
              <a:gdLst>
                <a:gd name="T0" fmla="*/ 27 w 2913"/>
                <a:gd name="T1" fmla="*/ 0 h 5035"/>
                <a:gd name="T2" fmla="*/ 0 w 2913"/>
                <a:gd name="T3" fmla="*/ 0 h 5035"/>
                <a:gd name="T4" fmla="*/ 0 w 2913"/>
                <a:gd name="T5" fmla="*/ 47 h 5035"/>
                <a:gd name="T6" fmla="*/ 0 60000 65536"/>
                <a:gd name="T7" fmla="*/ 0 60000 65536"/>
                <a:gd name="T8" fmla="*/ 0 60000 65536"/>
                <a:gd name="T9" fmla="*/ 0 w 2913"/>
                <a:gd name="T10" fmla="*/ 0 h 5035"/>
                <a:gd name="T11" fmla="*/ 2913 w 2913"/>
                <a:gd name="T12" fmla="*/ 5035 h 5035"/>
              </a:gdLst>
              <a:ahLst/>
              <a:cxnLst>
                <a:cxn ang="T6">
                  <a:pos x="T0" y="T1"/>
                </a:cxn>
                <a:cxn ang="T7">
                  <a:pos x="T2" y="T3"/>
                </a:cxn>
                <a:cxn ang="T8">
                  <a:pos x="T4" y="T5"/>
                </a:cxn>
              </a:cxnLst>
              <a:rect l="T9" t="T10" r="T11" b="T12"/>
              <a:pathLst>
                <a:path w="2913" h="5035">
                  <a:moveTo>
                    <a:pt x="2913" y="0"/>
                  </a:moveTo>
                  <a:lnTo>
                    <a:pt x="0" y="0"/>
                  </a:lnTo>
                  <a:lnTo>
                    <a:pt x="0" y="503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6" name="Freeform 109"/>
            <p:cNvSpPr>
              <a:spLocks/>
            </p:cNvSpPr>
            <p:nvPr/>
          </p:nvSpPr>
          <p:spPr bwMode="auto">
            <a:xfrm>
              <a:off x="383112" y="5892390"/>
              <a:ext cx="0" cy="43290"/>
            </a:xfrm>
            <a:custGeom>
              <a:avLst/>
              <a:gdLst>
                <a:gd name="T0" fmla="*/ 0 h 272"/>
                <a:gd name="T1" fmla="*/ 0 h 272"/>
                <a:gd name="T2" fmla="*/ 3 h 272"/>
                <a:gd name="T3" fmla="*/ 0 60000 65536"/>
                <a:gd name="T4" fmla="*/ 0 60000 65536"/>
                <a:gd name="T5" fmla="*/ 0 60000 65536"/>
                <a:gd name="T6" fmla="*/ 0 h 272"/>
                <a:gd name="T7" fmla="*/ 272 h 272"/>
              </a:gdLst>
              <a:ahLst/>
              <a:cxnLst>
                <a:cxn ang="T3">
                  <a:pos x="0" y="T0"/>
                </a:cxn>
                <a:cxn ang="T4">
                  <a:pos x="0" y="T1"/>
                </a:cxn>
                <a:cxn ang="T5">
                  <a:pos x="0" y="T2"/>
                </a:cxn>
              </a:cxnLst>
              <a:rect l="0" t="T6" r="0" b="T7"/>
              <a:pathLst>
                <a:path h="272">
                  <a:moveTo>
                    <a:pt x="0" y="0"/>
                  </a:moveTo>
                  <a:lnTo>
                    <a:pt x="0" y="0"/>
                  </a:lnTo>
                  <a:lnTo>
                    <a:pt x="0" y="27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7" name="Freeform 110"/>
            <p:cNvSpPr>
              <a:spLocks/>
            </p:cNvSpPr>
            <p:nvPr/>
          </p:nvSpPr>
          <p:spPr bwMode="auto">
            <a:xfrm>
              <a:off x="448645" y="2748488"/>
              <a:ext cx="0" cy="146102"/>
            </a:xfrm>
            <a:custGeom>
              <a:avLst/>
              <a:gdLst>
                <a:gd name="T0" fmla="*/ 0 w 1"/>
                <a:gd name="T1" fmla="*/ 9 h 947"/>
                <a:gd name="T2" fmla="*/ 0 w 1"/>
                <a:gd name="T3" fmla="*/ 9 h 947"/>
                <a:gd name="T4" fmla="*/ 0 w 1"/>
                <a:gd name="T5" fmla="*/ 0 h 947"/>
                <a:gd name="T6" fmla="*/ 0 60000 65536"/>
                <a:gd name="T7" fmla="*/ 0 60000 65536"/>
                <a:gd name="T8" fmla="*/ 0 60000 65536"/>
                <a:gd name="T9" fmla="*/ 0 w 1"/>
                <a:gd name="T10" fmla="*/ 0 h 947"/>
                <a:gd name="T11" fmla="*/ 0 w 1"/>
                <a:gd name="T12" fmla="*/ 947 h 947"/>
              </a:gdLst>
              <a:ahLst/>
              <a:cxnLst>
                <a:cxn ang="T6">
                  <a:pos x="T0" y="T1"/>
                </a:cxn>
                <a:cxn ang="T7">
                  <a:pos x="T2" y="T3"/>
                </a:cxn>
                <a:cxn ang="T8">
                  <a:pos x="T4" y="T5"/>
                </a:cxn>
              </a:cxnLst>
              <a:rect l="T9" t="T10" r="T11" b="T12"/>
              <a:pathLst>
                <a:path w="1" h="947">
                  <a:moveTo>
                    <a:pt x="1" y="947"/>
                  </a:moveTo>
                  <a:lnTo>
                    <a:pt x="0" y="947"/>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8" name="Freeform 111"/>
            <p:cNvSpPr>
              <a:spLocks/>
            </p:cNvSpPr>
            <p:nvPr/>
          </p:nvSpPr>
          <p:spPr bwMode="auto">
            <a:xfrm>
              <a:off x="21555" y="2196547"/>
              <a:ext cx="24858" cy="48701"/>
            </a:xfrm>
            <a:custGeom>
              <a:avLst/>
              <a:gdLst>
                <a:gd name="T0" fmla="*/ 2 w 163"/>
                <a:gd name="T1" fmla="*/ 0 h 330"/>
                <a:gd name="T2" fmla="*/ 0 w 163"/>
                <a:gd name="T3" fmla="*/ 0 h 330"/>
                <a:gd name="T4" fmla="*/ 0 w 163"/>
                <a:gd name="T5" fmla="*/ 3 h 330"/>
                <a:gd name="T6" fmla="*/ 0 60000 65536"/>
                <a:gd name="T7" fmla="*/ 0 60000 65536"/>
                <a:gd name="T8" fmla="*/ 0 60000 65536"/>
                <a:gd name="T9" fmla="*/ 0 w 163"/>
                <a:gd name="T10" fmla="*/ 0 h 330"/>
                <a:gd name="T11" fmla="*/ 163 w 163"/>
                <a:gd name="T12" fmla="*/ 330 h 330"/>
              </a:gdLst>
              <a:ahLst/>
              <a:cxnLst>
                <a:cxn ang="T6">
                  <a:pos x="T0" y="T1"/>
                </a:cxn>
                <a:cxn ang="T7">
                  <a:pos x="T2" y="T3"/>
                </a:cxn>
                <a:cxn ang="T8">
                  <a:pos x="T4" y="T5"/>
                </a:cxn>
              </a:cxnLst>
              <a:rect l="T9" t="T10" r="T11" b="T12"/>
              <a:pathLst>
                <a:path w="163" h="330">
                  <a:moveTo>
                    <a:pt x="163" y="0"/>
                  </a:moveTo>
                  <a:lnTo>
                    <a:pt x="0" y="0"/>
                  </a:lnTo>
                  <a:lnTo>
                    <a:pt x="0" y="33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79" name="Freeform 112"/>
            <p:cNvSpPr>
              <a:spLocks/>
            </p:cNvSpPr>
            <p:nvPr/>
          </p:nvSpPr>
          <p:spPr bwMode="auto">
            <a:xfrm>
              <a:off x="-1042" y="2191135"/>
              <a:ext cx="22597" cy="54112"/>
            </a:xfrm>
            <a:custGeom>
              <a:avLst/>
              <a:gdLst>
                <a:gd name="T0" fmla="*/ 1 w 135"/>
                <a:gd name="T1" fmla="*/ 3 h 353"/>
                <a:gd name="T2" fmla="*/ 0 w 135"/>
                <a:gd name="T3" fmla="*/ 3 h 353"/>
                <a:gd name="T4" fmla="*/ 0 w 135"/>
                <a:gd name="T5" fmla="*/ 0 h 353"/>
                <a:gd name="T6" fmla="*/ 0 60000 65536"/>
                <a:gd name="T7" fmla="*/ 0 60000 65536"/>
                <a:gd name="T8" fmla="*/ 0 60000 65536"/>
                <a:gd name="T9" fmla="*/ 0 w 135"/>
                <a:gd name="T10" fmla="*/ 0 h 353"/>
                <a:gd name="T11" fmla="*/ 135 w 135"/>
                <a:gd name="T12" fmla="*/ 353 h 353"/>
              </a:gdLst>
              <a:ahLst/>
              <a:cxnLst>
                <a:cxn ang="T6">
                  <a:pos x="T0" y="T1"/>
                </a:cxn>
                <a:cxn ang="T7">
                  <a:pos x="T2" y="T3"/>
                </a:cxn>
                <a:cxn ang="T8">
                  <a:pos x="T4" y="T5"/>
                </a:cxn>
              </a:cxnLst>
              <a:rect l="T9" t="T10" r="T11" b="T12"/>
              <a:pathLst>
                <a:path w="135" h="353">
                  <a:moveTo>
                    <a:pt x="135" y="353"/>
                  </a:moveTo>
                  <a:lnTo>
                    <a:pt x="0" y="35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27" name="Freeform 113"/>
            <p:cNvSpPr>
              <a:spLocks/>
            </p:cNvSpPr>
            <p:nvPr/>
          </p:nvSpPr>
          <p:spPr bwMode="auto">
            <a:xfrm>
              <a:off x="382587" y="5357813"/>
              <a:ext cx="1588" cy="179387"/>
            </a:xfrm>
            <a:custGeom>
              <a:avLst/>
              <a:gdLst>
                <a:gd name="T0" fmla="*/ 0 w 11"/>
                <a:gd name="T1" fmla="*/ 0 h 1175"/>
                <a:gd name="T2" fmla="*/ 0 w 11"/>
                <a:gd name="T3" fmla="*/ 0 h 1175"/>
                <a:gd name="T4" fmla="*/ 0 w 11"/>
                <a:gd name="T5" fmla="*/ 2147483647 h 1175"/>
                <a:gd name="T6" fmla="*/ 0 60000 65536"/>
                <a:gd name="T7" fmla="*/ 0 60000 65536"/>
                <a:gd name="T8" fmla="*/ 0 60000 65536"/>
                <a:gd name="T9" fmla="*/ 0 w 11"/>
                <a:gd name="T10" fmla="*/ 0 h 1175"/>
                <a:gd name="T11" fmla="*/ 11 w 11"/>
                <a:gd name="T12" fmla="*/ 1175 h 1175"/>
              </a:gdLst>
              <a:ahLst/>
              <a:cxnLst>
                <a:cxn ang="T6">
                  <a:pos x="T0" y="T1"/>
                </a:cxn>
                <a:cxn ang="T7">
                  <a:pos x="T2" y="T3"/>
                </a:cxn>
                <a:cxn ang="T8">
                  <a:pos x="T4" y="T5"/>
                </a:cxn>
              </a:cxnLst>
              <a:rect l="T9" t="T10" r="T11" b="T12"/>
              <a:pathLst>
                <a:path w="11" h="1175">
                  <a:moveTo>
                    <a:pt x="11" y="0"/>
                  </a:moveTo>
                  <a:lnTo>
                    <a:pt x="0" y="0"/>
                  </a:lnTo>
                  <a:lnTo>
                    <a:pt x="0" y="1175"/>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114"/>
            <p:cNvSpPr>
              <a:spLocks/>
            </p:cNvSpPr>
            <p:nvPr/>
          </p:nvSpPr>
          <p:spPr bwMode="auto">
            <a:xfrm>
              <a:off x="383112" y="5416205"/>
              <a:ext cx="2260" cy="27056"/>
            </a:xfrm>
            <a:custGeom>
              <a:avLst/>
              <a:gdLst>
                <a:gd name="T0" fmla="*/ 0 w 5"/>
                <a:gd name="T1" fmla="*/ 2 h 188"/>
                <a:gd name="T2" fmla="*/ 0 w 5"/>
                <a:gd name="T3" fmla="*/ 2 h 188"/>
                <a:gd name="T4" fmla="*/ 0 w 5"/>
                <a:gd name="T5" fmla="*/ 0 h 188"/>
                <a:gd name="T6" fmla="*/ 0 60000 65536"/>
                <a:gd name="T7" fmla="*/ 0 60000 65536"/>
                <a:gd name="T8" fmla="*/ 0 60000 65536"/>
                <a:gd name="T9" fmla="*/ 0 w 5"/>
                <a:gd name="T10" fmla="*/ 0 h 188"/>
                <a:gd name="T11" fmla="*/ 5 w 5"/>
                <a:gd name="T12" fmla="*/ 188 h 188"/>
              </a:gdLst>
              <a:ahLst/>
              <a:cxnLst>
                <a:cxn ang="T6">
                  <a:pos x="T0" y="T1"/>
                </a:cxn>
                <a:cxn ang="T7">
                  <a:pos x="T2" y="T3"/>
                </a:cxn>
                <a:cxn ang="T8">
                  <a:pos x="T4" y="T5"/>
                </a:cxn>
              </a:cxnLst>
              <a:rect l="T9" t="T10" r="T11" b="T12"/>
              <a:pathLst>
                <a:path w="5" h="188">
                  <a:moveTo>
                    <a:pt x="5" y="188"/>
                  </a:moveTo>
                  <a:lnTo>
                    <a:pt x="0" y="188"/>
                  </a:lnTo>
                  <a:lnTo>
                    <a:pt x="0" y="0"/>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82" name="Freeform 115"/>
            <p:cNvSpPr>
              <a:spLocks/>
            </p:cNvSpPr>
            <p:nvPr/>
          </p:nvSpPr>
          <p:spPr bwMode="auto">
            <a:xfrm>
              <a:off x="450904" y="3443825"/>
              <a:ext cx="2260" cy="156925"/>
            </a:xfrm>
            <a:custGeom>
              <a:avLst/>
              <a:gdLst>
                <a:gd name="T0" fmla="*/ 0 w 5"/>
                <a:gd name="T1" fmla="*/ 10 h 1006"/>
                <a:gd name="T2" fmla="*/ 0 w 5"/>
                <a:gd name="T3" fmla="*/ 10 h 1006"/>
                <a:gd name="T4" fmla="*/ 0 w 5"/>
                <a:gd name="T5" fmla="*/ 0 h 1006"/>
                <a:gd name="T6" fmla="*/ 0 60000 65536"/>
                <a:gd name="T7" fmla="*/ 0 60000 65536"/>
                <a:gd name="T8" fmla="*/ 0 60000 65536"/>
                <a:gd name="T9" fmla="*/ 0 w 5"/>
                <a:gd name="T10" fmla="*/ 0 h 1006"/>
                <a:gd name="T11" fmla="*/ 5 w 5"/>
                <a:gd name="T12" fmla="*/ 1006 h 1006"/>
              </a:gdLst>
              <a:ahLst/>
              <a:cxnLst>
                <a:cxn ang="T6">
                  <a:pos x="T0" y="T1"/>
                </a:cxn>
                <a:cxn ang="T7">
                  <a:pos x="T2" y="T3"/>
                </a:cxn>
                <a:cxn ang="T8">
                  <a:pos x="T4" y="T5"/>
                </a:cxn>
              </a:cxnLst>
              <a:rect l="T9" t="T10" r="T11" b="T12"/>
              <a:pathLst>
                <a:path w="5" h="1006">
                  <a:moveTo>
                    <a:pt x="5" y="1006"/>
                  </a:moveTo>
                  <a:lnTo>
                    <a:pt x="0" y="100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3" name="Freeform 116"/>
            <p:cNvSpPr>
              <a:spLocks/>
            </p:cNvSpPr>
            <p:nvPr/>
          </p:nvSpPr>
          <p:spPr bwMode="auto">
            <a:xfrm>
              <a:off x="383112" y="5935679"/>
              <a:ext cx="0" cy="860379"/>
            </a:xfrm>
            <a:custGeom>
              <a:avLst/>
              <a:gdLst>
                <a:gd name="T0" fmla="*/ 53 h 5590"/>
                <a:gd name="T1" fmla="*/ 53 h 5590"/>
                <a:gd name="T2" fmla="*/ 0 h 5590"/>
                <a:gd name="T3" fmla="*/ 0 60000 65536"/>
                <a:gd name="T4" fmla="*/ 0 60000 65536"/>
                <a:gd name="T5" fmla="*/ 0 60000 65536"/>
                <a:gd name="T6" fmla="*/ 0 h 5590"/>
                <a:gd name="T7" fmla="*/ 5590 h 5590"/>
              </a:gdLst>
              <a:ahLst/>
              <a:cxnLst>
                <a:cxn ang="T3">
                  <a:pos x="0" y="T0"/>
                </a:cxn>
                <a:cxn ang="T4">
                  <a:pos x="0" y="T1"/>
                </a:cxn>
                <a:cxn ang="T5">
                  <a:pos x="0" y="T2"/>
                </a:cxn>
              </a:cxnLst>
              <a:rect l="0" t="T6" r="0" b="T7"/>
              <a:pathLst>
                <a:path h="5590">
                  <a:moveTo>
                    <a:pt x="0" y="5590"/>
                  </a:moveTo>
                  <a:lnTo>
                    <a:pt x="0" y="559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4" name="Freeform 117"/>
            <p:cNvSpPr>
              <a:spLocks/>
            </p:cNvSpPr>
            <p:nvPr/>
          </p:nvSpPr>
          <p:spPr bwMode="auto">
            <a:xfrm>
              <a:off x="383112" y="5386443"/>
              <a:ext cx="2260" cy="29762"/>
            </a:xfrm>
            <a:custGeom>
              <a:avLst/>
              <a:gdLst>
                <a:gd name="T0" fmla="*/ 0 w 7"/>
                <a:gd name="T1" fmla="*/ 0 h 189"/>
                <a:gd name="T2" fmla="*/ 0 w 7"/>
                <a:gd name="T3" fmla="*/ 0 h 189"/>
                <a:gd name="T4" fmla="*/ 0 w 7"/>
                <a:gd name="T5" fmla="*/ 2 h 189"/>
                <a:gd name="T6" fmla="*/ 0 60000 65536"/>
                <a:gd name="T7" fmla="*/ 0 60000 65536"/>
                <a:gd name="T8" fmla="*/ 0 60000 65536"/>
                <a:gd name="T9" fmla="*/ 0 w 7"/>
                <a:gd name="T10" fmla="*/ 0 h 189"/>
                <a:gd name="T11" fmla="*/ 7 w 7"/>
                <a:gd name="T12" fmla="*/ 189 h 189"/>
              </a:gdLst>
              <a:ahLst/>
              <a:cxnLst>
                <a:cxn ang="T6">
                  <a:pos x="T0" y="T1"/>
                </a:cxn>
                <a:cxn ang="T7">
                  <a:pos x="T2" y="T3"/>
                </a:cxn>
                <a:cxn ang="T8">
                  <a:pos x="T4" y="T5"/>
                </a:cxn>
              </a:cxnLst>
              <a:rect l="T9" t="T10" r="T11" b="T12"/>
              <a:pathLst>
                <a:path w="7" h="189">
                  <a:moveTo>
                    <a:pt x="7"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385" name="Freeform 118"/>
            <p:cNvSpPr>
              <a:spLocks/>
            </p:cNvSpPr>
            <p:nvPr/>
          </p:nvSpPr>
          <p:spPr bwMode="auto">
            <a:xfrm>
              <a:off x="383112" y="6390219"/>
              <a:ext cx="0" cy="75757"/>
            </a:xfrm>
            <a:custGeom>
              <a:avLst/>
              <a:gdLst>
                <a:gd name="T0" fmla="*/ 5 h 495"/>
                <a:gd name="T1" fmla="*/ 5 h 495"/>
                <a:gd name="T2" fmla="*/ 0 h 495"/>
                <a:gd name="T3" fmla="*/ 0 60000 65536"/>
                <a:gd name="T4" fmla="*/ 0 60000 65536"/>
                <a:gd name="T5" fmla="*/ 0 60000 65536"/>
                <a:gd name="T6" fmla="*/ 0 h 495"/>
                <a:gd name="T7" fmla="*/ 495 h 495"/>
              </a:gdLst>
              <a:ahLst/>
              <a:cxnLst>
                <a:cxn ang="T3">
                  <a:pos x="0" y="T0"/>
                </a:cxn>
                <a:cxn ang="T4">
                  <a:pos x="0" y="T1"/>
                </a:cxn>
                <a:cxn ang="T5">
                  <a:pos x="0" y="T2"/>
                </a:cxn>
              </a:cxnLst>
              <a:rect l="0" t="T6" r="0" b="T7"/>
              <a:pathLst>
                <a:path h="495">
                  <a:moveTo>
                    <a:pt x="0" y="495"/>
                  </a:moveTo>
                  <a:lnTo>
                    <a:pt x="0" y="495"/>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6" name="Freeform 119"/>
            <p:cNvSpPr>
              <a:spLocks/>
            </p:cNvSpPr>
            <p:nvPr/>
          </p:nvSpPr>
          <p:spPr bwMode="auto">
            <a:xfrm>
              <a:off x="371814" y="4109402"/>
              <a:ext cx="6778" cy="51407"/>
            </a:xfrm>
            <a:custGeom>
              <a:avLst/>
              <a:gdLst>
                <a:gd name="T0" fmla="*/ 0 w 38"/>
                <a:gd name="T1" fmla="*/ 0 h 329"/>
                <a:gd name="T2" fmla="*/ 0 w 38"/>
                <a:gd name="T3" fmla="*/ 0 h 329"/>
                <a:gd name="T4" fmla="*/ 0 w 38"/>
                <a:gd name="T5" fmla="*/ 3 h 329"/>
                <a:gd name="T6" fmla="*/ 0 60000 65536"/>
                <a:gd name="T7" fmla="*/ 0 60000 65536"/>
                <a:gd name="T8" fmla="*/ 0 60000 65536"/>
                <a:gd name="T9" fmla="*/ 0 w 38"/>
                <a:gd name="T10" fmla="*/ 0 h 329"/>
                <a:gd name="T11" fmla="*/ 38 w 38"/>
                <a:gd name="T12" fmla="*/ 329 h 329"/>
              </a:gdLst>
              <a:ahLst/>
              <a:cxnLst>
                <a:cxn ang="T6">
                  <a:pos x="T0" y="T1"/>
                </a:cxn>
                <a:cxn ang="T7">
                  <a:pos x="T2" y="T3"/>
                </a:cxn>
                <a:cxn ang="T8">
                  <a:pos x="T4" y="T5"/>
                </a:cxn>
              </a:cxnLst>
              <a:rect l="T9" t="T10" r="T11" b="T12"/>
              <a:pathLst>
                <a:path w="38" h="329">
                  <a:moveTo>
                    <a:pt x="38" y="0"/>
                  </a:moveTo>
                  <a:lnTo>
                    <a:pt x="0" y="0"/>
                  </a:lnTo>
                  <a:lnTo>
                    <a:pt x="0" y="32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7" name="Freeform 120"/>
            <p:cNvSpPr>
              <a:spLocks/>
            </p:cNvSpPr>
            <p:nvPr/>
          </p:nvSpPr>
          <p:spPr bwMode="auto">
            <a:xfrm>
              <a:off x="206853" y="3936244"/>
              <a:ext cx="485842" cy="221859"/>
            </a:xfrm>
            <a:custGeom>
              <a:avLst/>
              <a:gdLst>
                <a:gd name="T0" fmla="*/ 30 w 3158"/>
                <a:gd name="T1" fmla="*/ 0 h 1449"/>
                <a:gd name="T2" fmla="*/ 0 w 3158"/>
                <a:gd name="T3" fmla="*/ 0 h 1449"/>
                <a:gd name="T4" fmla="*/ 0 w 3158"/>
                <a:gd name="T5" fmla="*/ 14 h 1449"/>
                <a:gd name="T6" fmla="*/ 0 60000 65536"/>
                <a:gd name="T7" fmla="*/ 0 60000 65536"/>
                <a:gd name="T8" fmla="*/ 0 60000 65536"/>
                <a:gd name="T9" fmla="*/ 0 w 3158"/>
                <a:gd name="T10" fmla="*/ 0 h 1449"/>
                <a:gd name="T11" fmla="*/ 3158 w 3158"/>
                <a:gd name="T12" fmla="*/ 1449 h 1449"/>
              </a:gdLst>
              <a:ahLst/>
              <a:cxnLst>
                <a:cxn ang="T6">
                  <a:pos x="T0" y="T1"/>
                </a:cxn>
                <a:cxn ang="T7">
                  <a:pos x="T2" y="T3"/>
                </a:cxn>
                <a:cxn ang="T8">
                  <a:pos x="T4" y="T5"/>
                </a:cxn>
              </a:cxnLst>
              <a:rect l="T9" t="T10" r="T11" b="T12"/>
              <a:pathLst>
                <a:path w="3158" h="1449">
                  <a:moveTo>
                    <a:pt x="3158" y="0"/>
                  </a:moveTo>
                  <a:lnTo>
                    <a:pt x="0" y="0"/>
                  </a:lnTo>
                  <a:lnTo>
                    <a:pt x="0" y="144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8" name="Freeform 121"/>
            <p:cNvSpPr>
              <a:spLocks/>
            </p:cNvSpPr>
            <p:nvPr/>
          </p:nvSpPr>
          <p:spPr bwMode="auto">
            <a:xfrm>
              <a:off x="417009" y="4631582"/>
              <a:ext cx="0" cy="43290"/>
            </a:xfrm>
            <a:custGeom>
              <a:avLst/>
              <a:gdLst>
                <a:gd name="T0" fmla="*/ 0 w 8"/>
                <a:gd name="T1" fmla="*/ 0 h 283"/>
                <a:gd name="T2" fmla="*/ 0 w 8"/>
                <a:gd name="T3" fmla="*/ 0 h 283"/>
                <a:gd name="T4" fmla="*/ 0 w 8"/>
                <a:gd name="T5" fmla="*/ 3 h 283"/>
                <a:gd name="T6" fmla="*/ 0 60000 65536"/>
                <a:gd name="T7" fmla="*/ 0 60000 65536"/>
                <a:gd name="T8" fmla="*/ 0 60000 65536"/>
                <a:gd name="T9" fmla="*/ 0 w 8"/>
                <a:gd name="T10" fmla="*/ 0 h 283"/>
                <a:gd name="T11" fmla="*/ 8 w 8"/>
                <a:gd name="T12" fmla="*/ 283 h 283"/>
              </a:gdLst>
              <a:ahLst/>
              <a:cxnLst>
                <a:cxn ang="T6">
                  <a:pos x="T0" y="T1"/>
                </a:cxn>
                <a:cxn ang="T7">
                  <a:pos x="T2" y="T3"/>
                </a:cxn>
                <a:cxn ang="T8">
                  <a:pos x="T4" y="T5"/>
                </a:cxn>
              </a:cxnLst>
              <a:rect l="T9" t="T10" r="T11" b="T12"/>
              <a:pathLst>
                <a:path w="8" h="283">
                  <a:moveTo>
                    <a:pt x="8"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89" name="Freeform 122"/>
            <p:cNvSpPr>
              <a:spLocks/>
            </p:cNvSpPr>
            <p:nvPr/>
          </p:nvSpPr>
          <p:spPr bwMode="auto">
            <a:xfrm>
              <a:off x="468982" y="4442191"/>
              <a:ext cx="0" cy="45994"/>
            </a:xfrm>
            <a:custGeom>
              <a:avLst/>
              <a:gdLst>
                <a:gd name="T0" fmla="*/ 0 w 3"/>
                <a:gd name="T1" fmla="*/ 3 h 283"/>
                <a:gd name="T2" fmla="*/ 0 w 3"/>
                <a:gd name="T3" fmla="*/ 3 h 283"/>
                <a:gd name="T4" fmla="*/ 0 w 3"/>
                <a:gd name="T5" fmla="*/ 0 h 283"/>
                <a:gd name="T6" fmla="*/ 0 60000 65536"/>
                <a:gd name="T7" fmla="*/ 0 60000 65536"/>
                <a:gd name="T8" fmla="*/ 0 60000 65536"/>
                <a:gd name="T9" fmla="*/ 0 w 3"/>
                <a:gd name="T10" fmla="*/ 0 h 283"/>
                <a:gd name="T11" fmla="*/ 0 w 3"/>
                <a:gd name="T12" fmla="*/ 283 h 283"/>
              </a:gdLst>
              <a:ahLst/>
              <a:cxnLst>
                <a:cxn ang="T6">
                  <a:pos x="T0" y="T1"/>
                </a:cxn>
                <a:cxn ang="T7">
                  <a:pos x="T2" y="T3"/>
                </a:cxn>
                <a:cxn ang="T8">
                  <a:pos x="T4" y="T5"/>
                </a:cxn>
              </a:cxnLst>
              <a:rect l="T9" t="T10" r="T11" b="T12"/>
              <a:pathLst>
                <a:path w="3" h="283">
                  <a:moveTo>
                    <a:pt x="3"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37" name="Freeform 123"/>
            <p:cNvSpPr>
              <a:spLocks/>
            </p:cNvSpPr>
            <p:nvPr/>
          </p:nvSpPr>
          <p:spPr bwMode="auto">
            <a:xfrm>
              <a:off x="0" y="3384550"/>
              <a:ext cx="206375" cy="774700"/>
            </a:xfrm>
            <a:custGeom>
              <a:avLst/>
              <a:gdLst>
                <a:gd name="T0" fmla="*/ 2147483647 w 1339"/>
                <a:gd name="T1" fmla="*/ 2147483647 h 5035"/>
                <a:gd name="T2" fmla="*/ 0 w 1339"/>
                <a:gd name="T3" fmla="*/ 2147483647 h 5035"/>
                <a:gd name="T4" fmla="*/ 0 w 1339"/>
                <a:gd name="T5" fmla="*/ 0 h 5035"/>
                <a:gd name="T6" fmla="*/ 0 60000 65536"/>
                <a:gd name="T7" fmla="*/ 0 60000 65536"/>
                <a:gd name="T8" fmla="*/ 0 60000 65536"/>
                <a:gd name="T9" fmla="*/ 0 w 1339"/>
                <a:gd name="T10" fmla="*/ 0 h 5035"/>
                <a:gd name="T11" fmla="*/ 1339 w 1339"/>
                <a:gd name="T12" fmla="*/ 5035 h 5035"/>
              </a:gdLst>
              <a:ahLst/>
              <a:cxnLst>
                <a:cxn ang="T6">
                  <a:pos x="T0" y="T1"/>
                </a:cxn>
                <a:cxn ang="T7">
                  <a:pos x="T2" y="T3"/>
                </a:cxn>
                <a:cxn ang="T8">
                  <a:pos x="T4" y="T5"/>
                </a:cxn>
              </a:cxnLst>
              <a:rect l="T9" t="T10" r="T11" b="T12"/>
              <a:pathLst>
                <a:path w="1339" h="5035">
                  <a:moveTo>
                    <a:pt x="1339" y="5035"/>
                  </a:moveTo>
                  <a:lnTo>
                    <a:pt x="0" y="5035"/>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124"/>
            <p:cNvSpPr>
              <a:spLocks/>
            </p:cNvSpPr>
            <p:nvPr/>
          </p:nvSpPr>
          <p:spPr bwMode="auto">
            <a:xfrm>
              <a:off x="369554" y="4052585"/>
              <a:ext cx="4519" cy="54112"/>
            </a:xfrm>
            <a:custGeom>
              <a:avLst/>
              <a:gdLst>
                <a:gd name="T0" fmla="*/ 0 w 31"/>
                <a:gd name="T1" fmla="*/ 0 h 353"/>
                <a:gd name="T2" fmla="*/ 0 w 31"/>
                <a:gd name="T3" fmla="*/ 0 h 353"/>
                <a:gd name="T4" fmla="*/ 0 w 31"/>
                <a:gd name="T5" fmla="*/ 3 h 353"/>
                <a:gd name="T6" fmla="*/ 0 60000 65536"/>
                <a:gd name="T7" fmla="*/ 0 60000 65536"/>
                <a:gd name="T8" fmla="*/ 0 60000 65536"/>
                <a:gd name="T9" fmla="*/ 0 w 31"/>
                <a:gd name="T10" fmla="*/ 0 h 353"/>
                <a:gd name="T11" fmla="*/ 31 w 31"/>
                <a:gd name="T12" fmla="*/ 353 h 353"/>
              </a:gdLst>
              <a:ahLst/>
              <a:cxnLst>
                <a:cxn ang="T6">
                  <a:pos x="T0" y="T1"/>
                </a:cxn>
                <a:cxn ang="T7">
                  <a:pos x="T2" y="T3"/>
                </a:cxn>
                <a:cxn ang="T8">
                  <a:pos x="T4" y="T5"/>
                </a:cxn>
              </a:cxnLst>
              <a:rect l="T9" t="T10" r="T11" b="T12"/>
              <a:pathLst>
                <a:path w="31" h="353">
                  <a:moveTo>
                    <a:pt x="31" y="0"/>
                  </a:moveTo>
                  <a:lnTo>
                    <a:pt x="0" y="0"/>
                  </a:lnTo>
                  <a:lnTo>
                    <a:pt x="0" y="35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2" name="Freeform 125"/>
            <p:cNvSpPr>
              <a:spLocks/>
            </p:cNvSpPr>
            <p:nvPr/>
          </p:nvSpPr>
          <p:spPr bwMode="auto">
            <a:xfrm>
              <a:off x="448645" y="2472517"/>
              <a:ext cx="0" cy="43290"/>
            </a:xfrm>
            <a:custGeom>
              <a:avLst/>
              <a:gdLst>
                <a:gd name="T0" fmla="*/ 0 w 3"/>
                <a:gd name="T1" fmla="*/ 3 h 283"/>
                <a:gd name="T2" fmla="*/ 0 w 3"/>
                <a:gd name="T3" fmla="*/ 3 h 283"/>
                <a:gd name="T4" fmla="*/ 0 w 3"/>
                <a:gd name="T5" fmla="*/ 0 h 283"/>
                <a:gd name="T6" fmla="*/ 0 60000 65536"/>
                <a:gd name="T7" fmla="*/ 0 60000 65536"/>
                <a:gd name="T8" fmla="*/ 0 60000 65536"/>
                <a:gd name="T9" fmla="*/ 0 w 3"/>
                <a:gd name="T10" fmla="*/ 0 h 283"/>
                <a:gd name="T11" fmla="*/ 0 w 3"/>
                <a:gd name="T12" fmla="*/ 283 h 283"/>
              </a:gdLst>
              <a:ahLst/>
              <a:cxnLst>
                <a:cxn ang="T6">
                  <a:pos x="T0" y="T1"/>
                </a:cxn>
                <a:cxn ang="T7">
                  <a:pos x="T2" y="T3"/>
                </a:cxn>
                <a:cxn ang="T8">
                  <a:pos x="T4" y="T5"/>
                </a:cxn>
              </a:cxnLst>
              <a:rect l="T9" t="T10" r="T11" b="T12"/>
              <a:pathLst>
                <a:path w="3" h="283">
                  <a:moveTo>
                    <a:pt x="3"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3" name="Freeform 126"/>
            <p:cNvSpPr>
              <a:spLocks/>
            </p:cNvSpPr>
            <p:nvPr/>
          </p:nvSpPr>
          <p:spPr bwMode="auto">
            <a:xfrm>
              <a:off x="383112" y="6952983"/>
              <a:ext cx="0" cy="29761"/>
            </a:xfrm>
            <a:custGeom>
              <a:avLst/>
              <a:gdLst>
                <a:gd name="T0" fmla="*/ 0 h 188"/>
                <a:gd name="T1" fmla="*/ 0 h 188"/>
                <a:gd name="T2" fmla="*/ 2 h 188"/>
                <a:gd name="T3" fmla="*/ 0 60000 65536"/>
                <a:gd name="T4" fmla="*/ 0 60000 65536"/>
                <a:gd name="T5" fmla="*/ 0 60000 65536"/>
                <a:gd name="T6" fmla="*/ 0 h 188"/>
                <a:gd name="T7" fmla="*/ 188 h 188"/>
              </a:gdLst>
              <a:ahLst/>
              <a:cxnLst>
                <a:cxn ang="T3">
                  <a:pos x="0" y="T0"/>
                </a:cxn>
                <a:cxn ang="T4">
                  <a:pos x="0" y="T1"/>
                </a:cxn>
                <a:cxn ang="T5">
                  <a:pos x="0" y="T2"/>
                </a:cxn>
              </a:cxnLst>
              <a:rect l="0" t="T6" r="0" b="T7"/>
              <a:pathLst>
                <a:path h="188">
                  <a:moveTo>
                    <a:pt x="0"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41" name="Freeform 127"/>
            <p:cNvSpPr>
              <a:spLocks/>
            </p:cNvSpPr>
            <p:nvPr/>
          </p:nvSpPr>
          <p:spPr bwMode="auto">
            <a:xfrm>
              <a:off x="381000" y="5030788"/>
              <a:ext cx="0" cy="276225"/>
            </a:xfrm>
            <a:custGeom>
              <a:avLst/>
              <a:gdLst>
                <a:gd name="T0" fmla="*/ 0 w 1"/>
                <a:gd name="T1" fmla="*/ 2147483647 h 1794"/>
                <a:gd name="T2" fmla="*/ 0 w 1"/>
                <a:gd name="T3" fmla="*/ 2147483647 h 1794"/>
                <a:gd name="T4" fmla="*/ 0 w 1"/>
                <a:gd name="T5" fmla="*/ 0 h 1794"/>
                <a:gd name="T6" fmla="*/ 0 60000 65536"/>
                <a:gd name="T7" fmla="*/ 0 60000 65536"/>
                <a:gd name="T8" fmla="*/ 0 60000 65536"/>
                <a:gd name="T9" fmla="*/ 0 w 1"/>
                <a:gd name="T10" fmla="*/ 0 h 1794"/>
                <a:gd name="T11" fmla="*/ 0 w 1"/>
                <a:gd name="T12" fmla="*/ 1794 h 1794"/>
              </a:gdLst>
              <a:ahLst/>
              <a:cxnLst>
                <a:cxn ang="T6">
                  <a:pos x="T0" y="T1"/>
                </a:cxn>
                <a:cxn ang="T7">
                  <a:pos x="T2" y="T3"/>
                </a:cxn>
                <a:cxn ang="T8">
                  <a:pos x="T4" y="T5"/>
                </a:cxn>
              </a:cxnLst>
              <a:rect l="T9" t="T10" r="T11" b="T12"/>
              <a:pathLst>
                <a:path w="1" h="1794">
                  <a:moveTo>
                    <a:pt x="1" y="1794"/>
                  </a:moveTo>
                  <a:lnTo>
                    <a:pt x="0" y="1794"/>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128"/>
            <p:cNvSpPr>
              <a:spLocks/>
            </p:cNvSpPr>
            <p:nvPr/>
          </p:nvSpPr>
          <p:spPr bwMode="auto">
            <a:xfrm>
              <a:off x="-1042" y="2137024"/>
              <a:ext cx="47455" cy="54112"/>
            </a:xfrm>
            <a:custGeom>
              <a:avLst/>
              <a:gdLst>
                <a:gd name="T0" fmla="*/ 3 w 305"/>
                <a:gd name="T1" fmla="*/ 0 h 353"/>
                <a:gd name="T2" fmla="*/ 0 w 305"/>
                <a:gd name="T3" fmla="*/ 0 h 353"/>
                <a:gd name="T4" fmla="*/ 0 w 305"/>
                <a:gd name="T5" fmla="*/ 3 h 353"/>
                <a:gd name="T6" fmla="*/ 0 60000 65536"/>
                <a:gd name="T7" fmla="*/ 0 60000 65536"/>
                <a:gd name="T8" fmla="*/ 0 60000 65536"/>
                <a:gd name="T9" fmla="*/ 0 w 305"/>
                <a:gd name="T10" fmla="*/ 0 h 353"/>
                <a:gd name="T11" fmla="*/ 305 w 305"/>
                <a:gd name="T12" fmla="*/ 353 h 353"/>
              </a:gdLst>
              <a:ahLst/>
              <a:cxnLst>
                <a:cxn ang="T6">
                  <a:pos x="T0" y="T1"/>
                </a:cxn>
                <a:cxn ang="T7">
                  <a:pos x="T2" y="T3"/>
                </a:cxn>
                <a:cxn ang="T8">
                  <a:pos x="T4" y="T5"/>
                </a:cxn>
              </a:cxnLst>
              <a:rect l="T9" t="T10" r="T11" b="T12"/>
              <a:pathLst>
                <a:path w="305" h="353">
                  <a:moveTo>
                    <a:pt x="305" y="0"/>
                  </a:moveTo>
                  <a:lnTo>
                    <a:pt x="0" y="0"/>
                  </a:lnTo>
                  <a:lnTo>
                    <a:pt x="0" y="35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6" name="Freeform 129"/>
            <p:cNvSpPr>
              <a:spLocks/>
            </p:cNvSpPr>
            <p:nvPr/>
          </p:nvSpPr>
          <p:spPr bwMode="auto">
            <a:xfrm>
              <a:off x="100647" y="2310182"/>
              <a:ext cx="4519" cy="32467"/>
            </a:xfrm>
            <a:custGeom>
              <a:avLst/>
              <a:gdLst>
                <a:gd name="T0" fmla="*/ 0 w 20"/>
                <a:gd name="T1" fmla="*/ 0 h 189"/>
                <a:gd name="T2" fmla="*/ 0 w 20"/>
                <a:gd name="T3" fmla="*/ 0 h 189"/>
                <a:gd name="T4" fmla="*/ 0 w 20"/>
                <a:gd name="T5" fmla="*/ 2 h 189"/>
                <a:gd name="T6" fmla="*/ 0 60000 65536"/>
                <a:gd name="T7" fmla="*/ 0 60000 65536"/>
                <a:gd name="T8" fmla="*/ 0 60000 65536"/>
                <a:gd name="T9" fmla="*/ 0 w 20"/>
                <a:gd name="T10" fmla="*/ 0 h 189"/>
                <a:gd name="T11" fmla="*/ 20 w 20"/>
                <a:gd name="T12" fmla="*/ 189 h 189"/>
              </a:gdLst>
              <a:ahLst/>
              <a:cxnLst>
                <a:cxn ang="T6">
                  <a:pos x="T0" y="T1"/>
                </a:cxn>
                <a:cxn ang="T7">
                  <a:pos x="T2" y="T3"/>
                </a:cxn>
                <a:cxn ang="T8">
                  <a:pos x="T4" y="T5"/>
                </a:cxn>
              </a:cxnLst>
              <a:rect l="T9" t="T10" r="T11" b="T12"/>
              <a:pathLst>
                <a:path w="20" h="189">
                  <a:moveTo>
                    <a:pt x="20"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7" name="Freeform 130"/>
            <p:cNvSpPr>
              <a:spLocks/>
            </p:cNvSpPr>
            <p:nvPr/>
          </p:nvSpPr>
          <p:spPr bwMode="auto">
            <a:xfrm>
              <a:off x="367295" y="4509830"/>
              <a:ext cx="15817" cy="202920"/>
            </a:xfrm>
            <a:custGeom>
              <a:avLst/>
              <a:gdLst>
                <a:gd name="T0" fmla="*/ 1 w 106"/>
                <a:gd name="T1" fmla="*/ 0 h 1332"/>
                <a:gd name="T2" fmla="*/ 0 w 106"/>
                <a:gd name="T3" fmla="*/ 0 h 1332"/>
                <a:gd name="T4" fmla="*/ 0 w 106"/>
                <a:gd name="T5" fmla="*/ 12 h 1332"/>
                <a:gd name="T6" fmla="*/ 0 60000 65536"/>
                <a:gd name="T7" fmla="*/ 0 60000 65536"/>
                <a:gd name="T8" fmla="*/ 0 60000 65536"/>
                <a:gd name="T9" fmla="*/ 0 w 106"/>
                <a:gd name="T10" fmla="*/ 0 h 1332"/>
                <a:gd name="T11" fmla="*/ 106 w 106"/>
                <a:gd name="T12" fmla="*/ 1332 h 1332"/>
              </a:gdLst>
              <a:ahLst/>
              <a:cxnLst>
                <a:cxn ang="T6">
                  <a:pos x="T0" y="T1"/>
                </a:cxn>
                <a:cxn ang="T7">
                  <a:pos x="T2" y="T3"/>
                </a:cxn>
                <a:cxn ang="T8">
                  <a:pos x="T4" y="T5"/>
                </a:cxn>
              </a:cxnLst>
              <a:rect l="T9" t="T10" r="T11" b="T12"/>
              <a:pathLst>
                <a:path w="106" h="1332">
                  <a:moveTo>
                    <a:pt x="106" y="0"/>
                  </a:moveTo>
                  <a:lnTo>
                    <a:pt x="0" y="0"/>
                  </a:lnTo>
                  <a:lnTo>
                    <a:pt x="0" y="133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8" name="Freeform 131"/>
            <p:cNvSpPr>
              <a:spLocks/>
            </p:cNvSpPr>
            <p:nvPr/>
          </p:nvSpPr>
          <p:spPr bwMode="auto">
            <a:xfrm>
              <a:off x="383112" y="6024963"/>
              <a:ext cx="0" cy="43290"/>
            </a:xfrm>
            <a:custGeom>
              <a:avLst/>
              <a:gdLst>
                <a:gd name="T0" fmla="*/ 0 h 282"/>
                <a:gd name="T1" fmla="*/ 0 h 282"/>
                <a:gd name="T2" fmla="*/ 3 h 282"/>
                <a:gd name="T3" fmla="*/ 0 60000 65536"/>
                <a:gd name="T4" fmla="*/ 0 60000 65536"/>
                <a:gd name="T5" fmla="*/ 0 60000 65536"/>
                <a:gd name="T6" fmla="*/ 0 h 282"/>
                <a:gd name="T7" fmla="*/ 282 h 282"/>
              </a:gdLst>
              <a:ahLst/>
              <a:cxnLst>
                <a:cxn ang="T3">
                  <a:pos x="0" y="T0"/>
                </a:cxn>
                <a:cxn ang="T4">
                  <a:pos x="0" y="T1"/>
                </a:cxn>
                <a:cxn ang="T5">
                  <a:pos x="0" y="T2"/>
                </a:cxn>
              </a:cxnLst>
              <a:rect l="0" t="T6" r="0" b="T7"/>
              <a:pathLst>
                <a:path h="282">
                  <a:moveTo>
                    <a:pt x="0" y="0"/>
                  </a:moveTo>
                  <a:lnTo>
                    <a:pt x="0" y="0"/>
                  </a:lnTo>
                  <a:lnTo>
                    <a:pt x="0" y="28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399" name="Freeform 132"/>
            <p:cNvSpPr>
              <a:spLocks/>
            </p:cNvSpPr>
            <p:nvPr/>
          </p:nvSpPr>
          <p:spPr bwMode="auto">
            <a:xfrm>
              <a:off x="383112" y="6796059"/>
              <a:ext cx="0" cy="40583"/>
            </a:xfrm>
            <a:custGeom>
              <a:avLst/>
              <a:gdLst>
                <a:gd name="T0" fmla="*/ 2 h 264"/>
                <a:gd name="T1" fmla="*/ 2 h 264"/>
                <a:gd name="T2" fmla="*/ 0 h 264"/>
                <a:gd name="T3" fmla="*/ 0 60000 65536"/>
                <a:gd name="T4" fmla="*/ 0 60000 65536"/>
                <a:gd name="T5" fmla="*/ 0 60000 65536"/>
                <a:gd name="T6" fmla="*/ 0 h 264"/>
                <a:gd name="T7" fmla="*/ 264 h 264"/>
              </a:gdLst>
              <a:ahLst/>
              <a:cxnLst>
                <a:cxn ang="T3">
                  <a:pos x="0" y="T0"/>
                </a:cxn>
                <a:cxn ang="T4">
                  <a:pos x="0" y="T1"/>
                </a:cxn>
                <a:cxn ang="T5">
                  <a:pos x="0" y="T2"/>
                </a:cxn>
              </a:cxnLst>
              <a:rect l="0" t="T6" r="0" b="T7"/>
              <a:pathLst>
                <a:path h="264">
                  <a:moveTo>
                    <a:pt x="0" y="264"/>
                  </a:moveTo>
                  <a:lnTo>
                    <a:pt x="0" y="264"/>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0" name="Freeform 133"/>
            <p:cNvSpPr>
              <a:spLocks/>
            </p:cNvSpPr>
            <p:nvPr/>
          </p:nvSpPr>
          <p:spPr bwMode="auto">
            <a:xfrm>
              <a:off x="468982" y="4458424"/>
              <a:ext cx="6780" cy="29761"/>
            </a:xfrm>
            <a:custGeom>
              <a:avLst/>
              <a:gdLst>
                <a:gd name="T0" fmla="*/ 0 w 31"/>
                <a:gd name="T1" fmla="*/ 0 h 189"/>
                <a:gd name="T2" fmla="*/ 0 w 31"/>
                <a:gd name="T3" fmla="*/ 0 h 189"/>
                <a:gd name="T4" fmla="*/ 0 w 31"/>
                <a:gd name="T5" fmla="*/ 2 h 189"/>
                <a:gd name="T6" fmla="*/ 0 60000 65536"/>
                <a:gd name="T7" fmla="*/ 0 60000 65536"/>
                <a:gd name="T8" fmla="*/ 0 60000 65536"/>
                <a:gd name="T9" fmla="*/ 0 w 31"/>
                <a:gd name="T10" fmla="*/ 0 h 189"/>
                <a:gd name="T11" fmla="*/ 31 w 31"/>
                <a:gd name="T12" fmla="*/ 189 h 189"/>
              </a:gdLst>
              <a:ahLst/>
              <a:cxnLst>
                <a:cxn ang="T6">
                  <a:pos x="T0" y="T1"/>
                </a:cxn>
                <a:cxn ang="T7">
                  <a:pos x="T2" y="T3"/>
                </a:cxn>
                <a:cxn ang="T8">
                  <a:pos x="T4" y="T5"/>
                </a:cxn>
              </a:cxnLst>
              <a:rect l="T9" t="T10" r="T11" b="T12"/>
              <a:pathLst>
                <a:path w="31" h="189">
                  <a:moveTo>
                    <a:pt x="31"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48" name="Freeform 134"/>
            <p:cNvSpPr>
              <a:spLocks/>
            </p:cNvSpPr>
            <p:nvPr/>
          </p:nvSpPr>
          <p:spPr bwMode="auto">
            <a:xfrm>
              <a:off x="-1592263" y="2789238"/>
              <a:ext cx="1592263" cy="595312"/>
            </a:xfrm>
            <a:custGeom>
              <a:avLst/>
              <a:gdLst>
                <a:gd name="T0" fmla="*/ 2147483647 w 10354"/>
                <a:gd name="T1" fmla="*/ 2147483647 h 3873"/>
                <a:gd name="T2" fmla="*/ 0 w 10354"/>
                <a:gd name="T3" fmla="*/ 2147483647 h 3873"/>
                <a:gd name="T4" fmla="*/ 0 w 10354"/>
                <a:gd name="T5" fmla="*/ 0 h 3873"/>
                <a:gd name="T6" fmla="*/ 0 60000 65536"/>
                <a:gd name="T7" fmla="*/ 0 60000 65536"/>
                <a:gd name="T8" fmla="*/ 0 60000 65536"/>
                <a:gd name="T9" fmla="*/ 0 w 10354"/>
                <a:gd name="T10" fmla="*/ 0 h 3873"/>
                <a:gd name="T11" fmla="*/ 10354 w 10354"/>
                <a:gd name="T12" fmla="*/ 3873 h 3873"/>
              </a:gdLst>
              <a:ahLst/>
              <a:cxnLst>
                <a:cxn ang="T6">
                  <a:pos x="T0" y="T1"/>
                </a:cxn>
                <a:cxn ang="T7">
                  <a:pos x="T2" y="T3"/>
                </a:cxn>
                <a:cxn ang="T8">
                  <a:pos x="T4" y="T5"/>
                </a:cxn>
              </a:cxnLst>
              <a:rect l="T9" t="T10" r="T11" b="T12"/>
              <a:pathLst>
                <a:path w="10354" h="3873">
                  <a:moveTo>
                    <a:pt x="10354" y="3873"/>
                  </a:moveTo>
                  <a:lnTo>
                    <a:pt x="0" y="3873"/>
                  </a:lnTo>
                  <a:lnTo>
                    <a:pt x="0" y="0"/>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135"/>
            <p:cNvSpPr>
              <a:spLocks/>
            </p:cNvSpPr>
            <p:nvPr/>
          </p:nvSpPr>
          <p:spPr bwMode="auto">
            <a:xfrm>
              <a:off x="450904" y="2891884"/>
              <a:ext cx="2260" cy="43290"/>
            </a:xfrm>
            <a:custGeom>
              <a:avLst/>
              <a:gdLst>
                <a:gd name="T0" fmla="*/ 0 w 3"/>
                <a:gd name="T1" fmla="*/ 0 h 282"/>
                <a:gd name="T2" fmla="*/ 0 w 3"/>
                <a:gd name="T3" fmla="*/ 0 h 282"/>
                <a:gd name="T4" fmla="*/ 0 w 3"/>
                <a:gd name="T5" fmla="*/ 3 h 282"/>
                <a:gd name="T6" fmla="*/ 0 60000 65536"/>
                <a:gd name="T7" fmla="*/ 0 60000 65536"/>
                <a:gd name="T8" fmla="*/ 0 60000 65536"/>
                <a:gd name="T9" fmla="*/ 0 w 3"/>
                <a:gd name="T10" fmla="*/ 0 h 282"/>
                <a:gd name="T11" fmla="*/ 3 w 3"/>
                <a:gd name="T12" fmla="*/ 282 h 282"/>
              </a:gdLst>
              <a:ahLst/>
              <a:cxnLst>
                <a:cxn ang="T6">
                  <a:pos x="T0" y="T1"/>
                </a:cxn>
                <a:cxn ang="T7">
                  <a:pos x="T2" y="T3"/>
                </a:cxn>
                <a:cxn ang="T8">
                  <a:pos x="T4" y="T5"/>
                </a:cxn>
              </a:cxnLst>
              <a:rect l="T9" t="T10" r="T11" b="T12"/>
              <a:pathLst>
                <a:path w="3" h="282">
                  <a:moveTo>
                    <a:pt x="3" y="0"/>
                  </a:moveTo>
                  <a:lnTo>
                    <a:pt x="0" y="0"/>
                  </a:lnTo>
                  <a:lnTo>
                    <a:pt x="0" y="28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3" name="Freeform 136"/>
            <p:cNvSpPr>
              <a:spLocks/>
            </p:cNvSpPr>
            <p:nvPr/>
          </p:nvSpPr>
          <p:spPr bwMode="auto">
            <a:xfrm>
              <a:off x="448645" y="2429228"/>
              <a:ext cx="2259" cy="43290"/>
            </a:xfrm>
            <a:custGeom>
              <a:avLst/>
              <a:gdLst>
                <a:gd name="T0" fmla="*/ 0 w 17"/>
                <a:gd name="T1" fmla="*/ 0 h 283"/>
                <a:gd name="T2" fmla="*/ 0 w 17"/>
                <a:gd name="T3" fmla="*/ 0 h 283"/>
                <a:gd name="T4" fmla="*/ 0 w 17"/>
                <a:gd name="T5" fmla="*/ 3 h 283"/>
                <a:gd name="T6" fmla="*/ 0 60000 65536"/>
                <a:gd name="T7" fmla="*/ 0 60000 65536"/>
                <a:gd name="T8" fmla="*/ 0 60000 65536"/>
                <a:gd name="T9" fmla="*/ 0 w 17"/>
                <a:gd name="T10" fmla="*/ 0 h 283"/>
                <a:gd name="T11" fmla="*/ 17 w 17"/>
                <a:gd name="T12" fmla="*/ 283 h 283"/>
              </a:gdLst>
              <a:ahLst/>
              <a:cxnLst>
                <a:cxn ang="T6">
                  <a:pos x="T0" y="T1"/>
                </a:cxn>
                <a:cxn ang="T7">
                  <a:pos x="T2" y="T3"/>
                </a:cxn>
                <a:cxn ang="T8">
                  <a:pos x="T4" y="T5"/>
                </a:cxn>
              </a:cxnLst>
              <a:rect l="T9" t="T10" r="T11" b="T12"/>
              <a:pathLst>
                <a:path w="17" h="283">
                  <a:moveTo>
                    <a:pt x="17"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4" name="Freeform 137"/>
            <p:cNvSpPr>
              <a:spLocks/>
            </p:cNvSpPr>
            <p:nvPr/>
          </p:nvSpPr>
          <p:spPr bwMode="auto">
            <a:xfrm>
              <a:off x="450904" y="3181383"/>
              <a:ext cx="2260" cy="132573"/>
            </a:xfrm>
            <a:custGeom>
              <a:avLst/>
              <a:gdLst>
                <a:gd name="T0" fmla="*/ 0 w 15"/>
                <a:gd name="T1" fmla="*/ 0 h 856"/>
                <a:gd name="T2" fmla="*/ 0 w 15"/>
                <a:gd name="T3" fmla="*/ 0 h 856"/>
                <a:gd name="T4" fmla="*/ 0 w 15"/>
                <a:gd name="T5" fmla="*/ 8 h 856"/>
                <a:gd name="T6" fmla="*/ 0 60000 65536"/>
                <a:gd name="T7" fmla="*/ 0 60000 65536"/>
                <a:gd name="T8" fmla="*/ 0 60000 65536"/>
                <a:gd name="T9" fmla="*/ 0 w 15"/>
                <a:gd name="T10" fmla="*/ 0 h 856"/>
                <a:gd name="T11" fmla="*/ 15 w 15"/>
                <a:gd name="T12" fmla="*/ 856 h 856"/>
              </a:gdLst>
              <a:ahLst/>
              <a:cxnLst>
                <a:cxn ang="T6">
                  <a:pos x="T0" y="T1"/>
                </a:cxn>
                <a:cxn ang="T7">
                  <a:pos x="T2" y="T3"/>
                </a:cxn>
                <a:cxn ang="T8">
                  <a:pos x="T4" y="T5"/>
                </a:cxn>
              </a:cxnLst>
              <a:rect l="T9" t="T10" r="T11" b="T12"/>
              <a:pathLst>
                <a:path w="15" h="856">
                  <a:moveTo>
                    <a:pt x="15" y="0"/>
                  </a:moveTo>
                  <a:lnTo>
                    <a:pt x="0" y="0"/>
                  </a:lnTo>
                  <a:lnTo>
                    <a:pt x="0" y="856"/>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5" name="Freeform 138"/>
            <p:cNvSpPr>
              <a:spLocks/>
            </p:cNvSpPr>
            <p:nvPr/>
          </p:nvSpPr>
          <p:spPr bwMode="auto">
            <a:xfrm>
              <a:off x="383112" y="5792282"/>
              <a:ext cx="0" cy="143397"/>
            </a:xfrm>
            <a:custGeom>
              <a:avLst/>
              <a:gdLst>
                <a:gd name="T0" fmla="*/ 0 h 931"/>
                <a:gd name="T1" fmla="*/ 0 h 931"/>
                <a:gd name="T2" fmla="*/ 9 h 931"/>
                <a:gd name="T3" fmla="*/ 0 60000 65536"/>
                <a:gd name="T4" fmla="*/ 0 60000 65536"/>
                <a:gd name="T5" fmla="*/ 0 60000 65536"/>
                <a:gd name="T6" fmla="*/ 0 h 931"/>
                <a:gd name="T7" fmla="*/ 931 h 931"/>
              </a:gdLst>
              <a:ahLst/>
              <a:cxnLst>
                <a:cxn ang="T3">
                  <a:pos x="0" y="T0"/>
                </a:cxn>
                <a:cxn ang="T4">
                  <a:pos x="0" y="T1"/>
                </a:cxn>
                <a:cxn ang="T5">
                  <a:pos x="0" y="T2"/>
                </a:cxn>
              </a:cxnLst>
              <a:rect l="0" t="T6" r="0" b="T7"/>
              <a:pathLst>
                <a:path h="931">
                  <a:moveTo>
                    <a:pt x="0" y="0"/>
                  </a:moveTo>
                  <a:lnTo>
                    <a:pt x="0" y="0"/>
                  </a:lnTo>
                  <a:lnTo>
                    <a:pt x="0" y="931"/>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53" name="Freeform 139"/>
            <p:cNvSpPr>
              <a:spLocks/>
            </p:cNvSpPr>
            <p:nvPr/>
          </p:nvSpPr>
          <p:spPr bwMode="auto">
            <a:xfrm>
              <a:off x="-1592263" y="2192338"/>
              <a:ext cx="1592263" cy="596900"/>
            </a:xfrm>
            <a:custGeom>
              <a:avLst/>
              <a:gdLst>
                <a:gd name="T0" fmla="*/ 2147483647 w 10354"/>
                <a:gd name="T1" fmla="*/ 0 h 3873"/>
                <a:gd name="T2" fmla="*/ 0 w 10354"/>
                <a:gd name="T3" fmla="*/ 0 h 3873"/>
                <a:gd name="T4" fmla="*/ 0 w 10354"/>
                <a:gd name="T5" fmla="*/ 2147483647 h 3873"/>
                <a:gd name="T6" fmla="*/ 0 60000 65536"/>
                <a:gd name="T7" fmla="*/ 0 60000 65536"/>
                <a:gd name="T8" fmla="*/ 0 60000 65536"/>
                <a:gd name="T9" fmla="*/ 0 w 10354"/>
                <a:gd name="T10" fmla="*/ 0 h 3873"/>
                <a:gd name="T11" fmla="*/ 10354 w 10354"/>
                <a:gd name="T12" fmla="*/ 3873 h 3873"/>
              </a:gdLst>
              <a:ahLst/>
              <a:cxnLst>
                <a:cxn ang="T6">
                  <a:pos x="T0" y="T1"/>
                </a:cxn>
                <a:cxn ang="T7">
                  <a:pos x="T2" y="T3"/>
                </a:cxn>
                <a:cxn ang="T8">
                  <a:pos x="T4" y="T5"/>
                </a:cxn>
              </a:cxnLst>
              <a:rect l="T9" t="T10" r="T11" b="T12"/>
              <a:pathLst>
                <a:path w="10354" h="3873">
                  <a:moveTo>
                    <a:pt x="10354" y="0"/>
                  </a:moveTo>
                  <a:lnTo>
                    <a:pt x="0" y="0"/>
                  </a:lnTo>
                  <a:lnTo>
                    <a:pt x="0" y="3873"/>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140"/>
            <p:cNvSpPr>
              <a:spLocks/>
            </p:cNvSpPr>
            <p:nvPr/>
          </p:nvSpPr>
          <p:spPr bwMode="auto">
            <a:xfrm>
              <a:off x="448645" y="3205733"/>
              <a:ext cx="2259" cy="108224"/>
            </a:xfrm>
            <a:custGeom>
              <a:avLst/>
              <a:gdLst>
                <a:gd name="T0" fmla="*/ 1 w 1"/>
                <a:gd name="T1" fmla="*/ 7 h 710"/>
                <a:gd name="T2" fmla="*/ 0 w 1"/>
                <a:gd name="T3" fmla="*/ 7 h 710"/>
                <a:gd name="T4" fmla="*/ 0 w 1"/>
                <a:gd name="T5" fmla="*/ 0 h 710"/>
                <a:gd name="T6" fmla="*/ 0 60000 65536"/>
                <a:gd name="T7" fmla="*/ 0 60000 65536"/>
                <a:gd name="T8" fmla="*/ 0 60000 65536"/>
                <a:gd name="T9" fmla="*/ 0 w 1"/>
                <a:gd name="T10" fmla="*/ 0 h 710"/>
                <a:gd name="T11" fmla="*/ 1 w 1"/>
                <a:gd name="T12" fmla="*/ 710 h 710"/>
              </a:gdLst>
              <a:ahLst/>
              <a:cxnLst>
                <a:cxn ang="T6">
                  <a:pos x="T0" y="T1"/>
                </a:cxn>
                <a:cxn ang="T7">
                  <a:pos x="T2" y="T3"/>
                </a:cxn>
                <a:cxn ang="T8">
                  <a:pos x="T4" y="T5"/>
                </a:cxn>
              </a:cxnLst>
              <a:rect l="T9" t="T10" r="T11" b="T12"/>
              <a:pathLst>
                <a:path w="1" h="710">
                  <a:moveTo>
                    <a:pt x="1" y="710"/>
                  </a:moveTo>
                  <a:lnTo>
                    <a:pt x="0" y="710"/>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8" name="Freeform 141"/>
            <p:cNvSpPr>
              <a:spLocks/>
            </p:cNvSpPr>
            <p:nvPr/>
          </p:nvSpPr>
          <p:spPr bwMode="auto">
            <a:xfrm>
              <a:off x="383112" y="6465976"/>
              <a:ext cx="0" cy="108224"/>
            </a:xfrm>
            <a:custGeom>
              <a:avLst/>
              <a:gdLst>
                <a:gd name="T0" fmla="*/ 7 h 706"/>
                <a:gd name="T1" fmla="*/ 7 h 706"/>
                <a:gd name="T2" fmla="*/ 0 h 706"/>
                <a:gd name="T3" fmla="*/ 0 60000 65536"/>
                <a:gd name="T4" fmla="*/ 0 60000 65536"/>
                <a:gd name="T5" fmla="*/ 0 60000 65536"/>
                <a:gd name="T6" fmla="*/ 0 h 706"/>
                <a:gd name="T7" fmla="*/ 706 h 706"/>
              </a:gdLst>
              <a:ahLst/>
              <a:cxnLst>
                <a:cxn ang="T3">
                  <a:pos x="0" y="T0"/>
                </a:cxn>
                <a:cxn ang="T4">
                  <a:pos x="0" y="T1"/>
                </a:cxn>
                <a:cxn ang="T5">
                  <a:pos x="0" y="T2"/>
                </a:cxn>
              </a:cxnLst>
              <a:rect l="0" t="T6" r="0" b="T7"/>
              <a:pathLst>
                <a:path h="706">
                  <a:moveTo>
                    <a:pt x="0" y="706"/>
                  </a:moveTo>
                  <a:lnTo>
                    <a:pt x="0" y="706"/>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09" name="Freeform 142"/>
            <p:cNvSpPr>
              <a:spLocks/>
            </p:cNvSpPr>
            <p:nvPr/>
          </p:nvSpPr>
          <p:spPr bwMode="auto">
            <a:xfrm>
              <a:off x="383112" y="4393490"/>
              <a:ext cx="85870" cy="116340"/>
            </a:xfrm>
            <a:custGeom>
              <a:avLst/>
              <a:gdLst>
                <a:gd name="T0" fmla="*/ 5 w 555"/>
                <a:gd name="T1" fmla="*/ 0 h 754"/>
                <a:gd name="T2" fmla="*/ 0 w 555"/>
                <a:gd name="T3" fmla="*/ 0 h 754"/>
                <a:gd name="T4" fmla="*/ 0 w 555"/>
                <a:gd name="T5" fmla="*/ 7 h 754"/>
                <a:gd name="T6" fmla="*/ 0 60000 65536"/>
                <a:gd name="T7" fmla="*/ 0 60000 65536"/>
                <a:gd name="T8" fmla="*/ 0 60000 65536"/>
                <a:gd name="T9" fmla="*/ 0 w 555"/>
                <a:gd name="T10" fmla="*/ 0 h 754"/>
                <a:gd name="T11" fmla="*/ 555 w 555"/>
                <a:gd name="T12" fmla="*/ 754 h 754"/>
              </a:gdLst>
              <a:ahLst/>
              <a:cxnLst>
                <a:cxn ang="T6">
                  <a:pos x="T0" y="T1"/>
                </a:cxn>
                <a:cxn ang="T7">
                  <a:pos x="T2" y="T3"/>
                </a:cxn>
                <a:cxn ang="T8">
                  <a:pos x="T4" y="T5"/>
                </a:cxn>
              </a:cxnLst>
              <a:rect l="T9" t="T10" r="T11" b="T12"/>
              <a:pathLst>
                <a:path w="555" h="754">
                  <a:moveTo>
                    <a:pt x="555" y="0"/>
                  </a:moveTo>
                  <a:lnTo>
                    <a:pt x="0" y="0"/>
                  </a:lnTo>
                  <a:lnTo>
                    <a:pt x="0" y="754"/>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0" name="Freeform 143"/>
            <p:cNvSpPr>
              <a:spLocks/>
            </p:cNvSpPr>
            <p:nvPr/>
          </p:nvSpPr>
          <p:spPr bwMode="auto">
            <a:xfrm>
              <a:off x="453164" y="3357246"/>
              <a:ext cx="0" cy="27056"/>
            </a:xfrm>
            <a:custGeom>
              <a:avLst/>
              <a:gdLst>
                <a:gd name="T0" fmla="*/ 0 w 15"/>
                <a:gd name="T1" fmla="*/ 0 h 189"/>
                <a:gd name="T2" fmla="*/ 0 w 15"/>
                <a:gd name="T3" fmla="*/ 0 h 189"/>
                <a:gd name="T4" fmla="*/ 0 w 15"/>
                <a:gd name="T5" fmla="*/ 2 h 189"/>
                <a:gd name="T6" fmla="*/ 0 60000 65536"/>
                <a:gd name="T7" fmla="*/ 0 60000 65536"/>
                <a:gd name="T8" fmla="*/ 0 60000 65536"/>
                <a:gd name="T9" fmla="*/ 0 w 15"/>
                <a:gd name="T10" fmla="*/ 0 h 189"/>
                <a:gd name="T11" fmla="*/ 15 w 15"/>
                <a:gd name="T12" fmla="*/ 189 h 189"/>
              </a:gdLst>
              <a:ahLst/>
              <a:cxnLst>
                <a:cxn ang="T6">
                  <a:pos x="T0" y="T1"/>
                </a:cxn>
                <a:cxn ang="T7">
                  <a:pos x="T2" y="T3"/>
                </a:cxn>
                <a:cxn ang="T8">
                  <a:pos x="T4" y="T5"/>
                </a:cxn>
              </a:cxnLst>
              <a:rect l="T9" t="T10" r="T11" b="T12"/>
              <a:pathLst>
                <a:path w="15" h="189">
                  <a:moveTo>
                    <a:pt x="15"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1" name="Freeform 144"/>
            <p:cNvSpPr>
              <a:spLocks/>
            </p:cNvSpPr>
            <p:nvPr/>
          </p:nvSpPr>
          <p:spPr bwMode="auto">
            <a:xfrm>
              <a:off x="453164" y="3587223"/>
              <a:ext cx="0" cy="29761"/>
            </a:xfrm>
            <a:custGeom>
              <a:avLst/>
              <a:gdLst>
                <a:gd name="T0" fmla="*/ 0 w 10"/>
                <a:gd name="T1" fmla="*/ 0 h 189"/>
                <a:gd name="T2" fmla="*/ 0 w 10"/>
                <a:gd name="T3" fmla="*/ 0 h 189"/>
                <a:gd name="T4" fmla="*/ 0 w 10"/>
                <a:gd name="T5" fmla="*/ 2 h 189"/>
                <a:gd name="T6" fmla="*/ 0 60000 65536"/>
                <a:gd name="T7" fmla="*/ 0 60000 65536"/>
                <a:gd name="T8" fmla="*/ 0 60000 65536"/>
                <a:gd name="T9" fmla="*/ 0 w 10"/>
                <a:gd name="T10" fmla="*/ 0 h 189"/>
                <a:gd name="T11" fmla="*/ 10 w 10"/>
                <a:gd name="T12" fmla="*/ 189 h 189"/>
              </a:gdLst>
              <a:ahLst/>
              <a:cxnLst>
                <a:cxn ang="T6">
                  <a:pos x="T0" y="T1"/>
                </a:cxn>
                <a:cxn ang="T7">
                  <a:pos x="T2" y="T3"/>
                </a:cxn>
                <a:cxn ang="T8">
                  <a:pos x="T4" y="T5"/>
                </a:cxn>
              </a:cxnLst>
              <a:rect l="T9" t="T10" r="T11" b="T12"/>
              <a:pathLst>
                <a:path w="10" h="189">
                  <a:moveTo>
                    <a:pt x="10" y="0"/>
                  </a:moveTo>
                  <a:lnTo>
                    <a:pt x="0" y="0"/>
                  </a:lnTo>
                  <a:lnTo>
                    <a:pt x="0" y="18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2" name="Freeform 145"/>
            <p:cNvSpPr>
              <a:spLocks/>
            </p:cNvSpPr>
            <p:nvPr/>
          </p:nvSpPr>
          <p:spPr bwMode="auto">
            <a:xfrm>
              <a:off x="453164" y="2948702"/>
              <a:ext cx="0" cy="29761"/>
            </a:xfrm>
            <a:custGeom>
              <a:avLst/>
              <a:gdLst>
                <a:gd name="T0" fmla="*/ 0 w 2"/>
                <a:gd name="T1" fmla="*/ 0 h 188"/>
                <a:gd name="T2" fmla="*/ 0 w 2"/>
                <a:gd name="T3" fmla="*/ 0 h 188"/>
                <a:gd name="T4" fmla="*/ 0 w 2"/>
                <a:gd name="T5" fmla="*/ 2 h 188"/>
                <a:gd name="T6" fmla="*/ 0 60000 65536"/>
                <a:gd name="T7" fmla="*/ 0 60000 65536"/>
                <a:gd name="T8" fmla="*/ 0 60000 65536"/>
                <a:gd name="T9" fmla="*/ 0 w 2"/>
                <a:gd name="T10" fmla="*/ 0 h 188"/>
                <a:gd name="T11" fmla="*/ 0 w 2"/>
                <a:gd name="T12" fmla="*/ 188 h 188"/>
              </a:gdLst>
              <a:ahLst/>
              <a:cxnLst>
                <a:cxn ang="T6">
                  <a:pos x="T0" y="T1"/>
                </a:cxn>
                <a:cxn ang="T7">
                  <a:pos x="T2" y="T3"/>
                </a:cxn>
                <a:cxn ang="T8">
                  <a:pos x="T4" y="T5"/>
                </a:cxn>
              </a:cxnLst>
              <a:rect l="T9" t="T10" r="T11" b="T12"/>
              <a:pathLst>
                <a:path w="2" h="188">
                  <a:moveTo>
                    <a:pt x="2"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3" name="Freeform 146"/>
            <p:cNvSpPr>
              <a:spLocks/>
            </p:cNvSpPr>
            <p:nvPr/>
          </p:nvSpPr>
          <p:spPr bwMode="auto">
            <a:xfrm>
              <a:off x="417009" y="4688399"/>
              <a:ext cx="0" cy="32467"/>
            </a:xfrm>
            <a:custGeom>
              <a:avLst/>
              <a:gdLst>
                <a:gd name="T0" fmla="*/ 0 w 6"/>
                <a:gd name="T1" fmla="*/ 0 h 188"/>
                <a:gd name="T2" fmla="*/ 0 w 6"/>
                <a:gd name="T3" fmla="*/ 0 h 188"/>
                <a:gd name="T4" fmla="*/ 0 w 6"/>
                <a:gd name="T5" fmla="*/ 2 h 188"/>
                <a:gd name="T6" fmla="*/ 0 60000 65536"/>
                <a:gd name="T7" fmla="*/ 0 60000 65536"/>
                <a:gd name="T8" fmla="*/ 0 60000 65536"/>
                <a:gd name="T9" fmla="*/ 0 w 6"/>
                <a:gd name="T10" fmla="*/ 0 h 188"/>
                <a:gd name="T11" fmla="*/ 6 w 6"/>
                <a:gd name="T12" fmla="*/ 188 h 188"/>
              </a:gdLst>
              <a:ahLst/>
              <a:cxnLst>
                <a:cxn ang="T6">
                  <a:pos x="T0" y="T1"/>
                </a:cxn>
                <a:cxn ang="T7">
                  <a:pos x="T2" y="T3"/>
                </a:cxn>
                <a:cxn ang="T8">
                  <a:pos x="T4" y="T5"/>
                </a:cxn>
              </a:cxnLst>
              <a:rect l="T9" t="T10" r="T11" b="T12"/>
              <a:pathLst>
                <a:path w="6" h="188">
                  <a:moveTo>
                    <a:pt x="6" y="0"/>
                  </a:moveTo>
                  <a:lnTo>
                    <a:pt x="0" y="0"/>
                  </a:lnTo>
                  <a:lnTo>
                    <a:pt x="0" y="188"/>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4" name="Freeform 147"/>
            <p:cNvSpPr>
              <a:spLocks/>
            </p:cNvSpPr>
            <p:nvPr/>
          </p:nvSpPr>
          <p:spPr bwMode="auto">
            <a:xfrm>
              <a:off x="453164" y="3530404"/>
              <a:ext cx="4519" cy="43290"/>
            </a:xfrm>
            <a:custGeom>
              <a:avLst/>
              <a:gdLst>
                <a:gd name="T0" fmla="*/ 0 w 30"/>
                <a:gd name="T1" fmla="*/ 0 h 283"/>
                <a:gd name="T2" fmla="*/ 0 w 30"/>
                <a:gd name="T3" fmla="*/ 0 h 283"/>
                <a:gd name="T4" fmla="*/ 0 w 30"/>
                <a:gd name="T5" fmla="*/ 3 h 283"/>
                <a:gd name="T6" fmla="*/ 0 60000 65536"/>
                <a:gd name="T7" fmla="*/ 0 60000 65536"/>
                <a:gd name="T8" fmla="*/ 0 60000 65536"/>
                <a:gd name="T9" fmla="*/ 0 w 30"/>
                <a:gd name="T10" fmla="*/ 0 h 283"/>
                <a:gd name="T11" fmla="*/ 30 w 30"/>
                <a:gd name="T12" fmla="*/ 283 h 283"/>
              </a:gdLst>
              <a:ahLst/>
              <a:cxnLst>
                <a:cxn ang="T6">
                  <a:pos x="T0" y="T1"/>
                </a:cxn>
                <a:cxn ang="T7">
                  <a:pos x="T2" y="T3"/>
                </a:cxn>
                <a:cxn ang="T8">
                  <a:pos x="T4" y="T5"/>
                </a:cxn>
              </a:cxnLst>
              <a:rect l="T9" t="T10" r="T11" b="T12"/>
              <a:pathLst>
                <a:path w="30" h="283">
                  <a:moveTo>
                    <a:pt x="30" y="0"/>
                  </a:moveTo>
                  <a:lnTo>
                    <a:pt x="0" y="0"/>
                  </a:lnTo>
                  <a:lnTo>
                    <a:pt x="0" y="28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62" name="Line 148"/>
            <p:cNvSpPr>
              <a:spLocks noChangeShapeType="1"/>
            </p:cNvSpPr>
            <p:nvPr/>
          </p:nvSpPr>
          <p:spPr bwMode="auto">
            <a:xfrm>
              <a:off x="-1614488" y="2789238"/>
              <a:ext cx="22225" cy="0"/>
            </a:xfrm>
            <a:prstGeom prst="line">
              <a:avLst/>
            </a:prstGeom>
            <a:noFill/>
            <a:ln w="2"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 name="Freeform 149"/>
            <p:cNvSpPr>
              <a:spLocks/>
            </p:cNvSpPr>
            <p:nvPr/>
          </p:nvSpPr>
          <p:spPr bwMode="auto">
            <a:xfrm>
              <a:off x="383112" y="5675942"/>
              <a:ext cx="0" cy="259737"/>
            </a:xfrm>
            <a:custGeom>
              <a:avLst/>
              <a:gdLst>
                <a:gd name="T0" fmla="*/ 0 h 1685"/>
                <a:gd name="T1" fmla="*/ 0 h 1685"/>
                <a:gd name="T2" fmla="*/ 16 h 1685"/>
                <a:gd name="T3" fmla="*/ 0 60000 65536"/>
                <a:gd name="T4" fmla="*/ 0 60000 65536"/>
                <a:gd name="T5" fmla="*/ 0 60000 65536"/>
                <a:gd name="T6" fmla="*/ 0 h 1685"/>
                <a:gd name="T7" fmla="*/ 1685 h 1685"/>
              </a:gdLst>
              <a:ahLst/>
              <a:cxnLst>
                <a:cxn ang="T3">
                  <a:pos x="0" y="T0"/>
                </a:cxn>
                <a:cxn ang="T4">
                  <a:pos x="0" y="T1"/>
                </a:cxn>
                <a:cxn ang="T5">
                  <a:pos x="0" y="T2"/>
                </a:cxn>
              </a:cxnLst>
              <a:rect l="0" t="T6" r="0" b="T7"/>
              <a:pathLst>
                <a:path h="1685">
                  <a:moveTo>
                    <a:pt x="0" y="0"/>
                  </a:moveTo>
                  <a:lnTo>
                    <a:pt x="0" y="0"/>
                  </a:lnTo>
                  <a:lnTo>
                    <a:pt x="0" y="1685"/>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89264" name="Freeform 150"/>
            <p:cNvSpPr>
              <a:spLocks/>
            </p:cNvSpPr>
            <p:nvPr/>
          </p:nvSpPr>
          <p:spPr bwMode="auto">
            <a:xfrm>
              <a:off x="382587" y="5502275"/>
              <a:ext cx="1588" cy="215900"/>
            </a:xfrm>
            <a:custGeom>
              <a:avLst/>
              <a:gdLst>
                <a:gd name="T0" fmla="*/ 2147483647 w 2"/>
                <a:gd name="T1" fmla="*/ 0 h 1408"/>
                <a:gd name="T2" fmla="*/ 0 w 2"/>
                <a:gd name="T3" fmla="*/ 0 h 1408"/>
                <a:gd name="T4" fmla="*/ 0 w 2"/>
                <a:gd name="T5" fmla="*/ 2147483647 h 1408"/>
                <a:gd name="T6" fmla="*/ 0 60000 65536"/>
                <a:gd name="T7" fmla="*/ 0 60000 65536"/>
                <a:gd name="T8" fmla="*/ 0 60000 65536"/>
                <a:gd name="T9" fmla="*/ 0 w 2"/>
                <a:gd name="T10" fmla="*/ 0 h 1408"/>
                <a:gd name="T11" fmla="*/ 2 w 2"/>
                <a:gd name="T12" fmla="*/ 1408 h 1408"/>
              </a:gdLst>
              <a:ahLst/>
              <a:cxnLst>
                <a:cxn ang="T6">
                  <a:pos x="T0" y="T1"/>
                </a:cxn>
                <a:cxn ang="T7">
                  <a:pos x="T2" y="T3"/>
                </a:cxn>
                <a:cxn ang="T8">
                  <a:pos x="T4" y="T5"/>
                </a:cxn>
              </a:cxnLst>
              <a:rect l="T9" t="T10" r="T11" b="T12"/>
              <a:pathLst>
                <a:path w="2" h="1408">
                  <a:moveTo>
                    <a:pt x="2" y="0"/>
                  </a:moveTo>
                  <a:lnTo>
                    <a:pt x="0" y="0"/>
                  </a:lnTo>
                  <a:lnTo>
                    <a:pt x="0" y="1408"/>
                  </a:lnTo>
                </a:path>
              </a:pathLst>
            </a:custGeom>
            <a:noFill/>
            <a:ln w="2"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51"/>
            <p:cNvSpPr>
              <a:spLocks/>
            </p:cNvSpPr>
            <p:nvPr/>
          </p:nvSpPr>
          <p:spPr bwMode="auto">
            <a:xfrm>
              <a:off x="383112" y="5849100"/>
              <a:ext cx="0" cy="43290"/>
            </a:xfrm>
            <a:custGeom>
              <a:avLst/>
              <a:gdLst>
                <a:gd name="T0" fmla="*/ 0 h 282"/>
                <a:gd name="T1" fmla="*/ 0 h 282"/>
                <a:gd name="T2" fmla="*/ 3 h 282"/>
                <a:gd name="T3" fmla="*/ 0 60000 65536"/>
                <a:gd name="T4" fmla="*/ 0 60000 65536"/>
                <a:gd name="T5" fmla="*/ 0 60000 65536"/>
                <a:gd name="T6" fmla="*/ 0 h 282"/>
                <a:gd name="T7" fmla="*/ 282 h 282"/>
              </a:gdLst>
              <a:ahLst/>
              <a:cxnLst>
                <a:cxn ang="T3">
                  <a:pos x="0" y="T0"/>
                </a:cxn>
                <a:cxn ang="T4">
                  <a:pos x="0" y="T1"/>
                </a:cxn>
                <a:cxn ang="T5">
                  <a:pos x="0" y="T2"/>
                </a:cxn>
              </a:cxnLst>
              <a:rect l="0" t="T6" r="0" b="T7"/>
              <a:pathLst>
                <a:path h="282">
                  <a:moveTo>
                    <a:pt x="0" y="0"/>
                  </a:moveTo>
                  <a:lnTo>
                    <a:pt x="0" y="0"/>
                  </a:lnTo>
                  <a:lnTo>
                    <a:pt x="0" y="282"/>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19" name="Freeform 152"/>
            <p:cNvSpPr>
              <a:spLocks/>
            </p:cNvSpPr>
            <p:nvPr/>
          </p:nvSpPr>
          <p:spPr bwMode="auto">
            <a:xfrm>
              <a:off x="383112" y="5938384"/>
              <a:ext cx="0" cy="27056"/>
            </a:xfrm>
            <a:custGeom>
              <a:avLst/>
              <a:gdLst>
                <a:gd name="T0" fmla="*/ 2 h 189"/>
                <a:gd name="T1" fmla="*/ 2 h 189"/>
                <a:gd name="T2" fmla="*/ 0 h 189"/>
                <a:gd name="T3" fmla="*/ 0 60000 65536"/>
                <a:gd name="T4" fmla="*/ 0 60000 65536"/>
                <a:gd name="T5" fmla="*/ 0 60000 65536"/>
                <a:gd name="T6" fmla="*/ 0 h 189"/>
                <a:gd name="T7" fmla="*/ 189 h 189"/>
              </a:gdLst>
              <a:ahLst/>
              <a:cxnLst>
                <a:cxn ang="T3">
                  <a:pos x="0" y="T0"/>
                </a:cxn>
                <a:cxn ang="T4">
                  <a:pos x="0" y="T1"/>
                </a:cxn>
                <a:cxn ang="T5">
                  <a:pos x="0" y="T2"/>
                </a:cxn>
              </a:cxnLst>
              <a:rect l="0" t="T6" r="0" b="T7"/>
              <a:pathLst>
                <a:path h="189">
                  <a:moveTo>
                    <a:pt x="0" y="189"/>
                  </a:moveTo>
                  <a:lnTo>
                    <a:pt x="0" y="189"/>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0" name="Freeform 153"/>
            <p:cNvSpPr>
              <a:spLocks/>
            </p:cNvSpPr>
            <p:nvPr/>
          </p:nvSpPr>
          <p:spPr bwMode="auto">
            <a:xfrm>
              <a:off x="383112" y="5719232"/>
              <a:ext cx="0" cy="216448"/>
            </a:xfrm>
            <a:custGeom>
              <a:avLst/>
              <a:gdLst>
                <a:gd name="T0" fmla="*/ 0 w 4"/>
                <a:gd name="T1" fmla="*/ 13 h 1408"/>
                <a:gd name="T2" fmla="*/ 0 w 4"/>
                <a:gd name="T3" fmla="*/ 13 h 1408"/>
                <a:gd name="T4" fmla="*/ 0 w 4"/>
                <a:gd name="T5" fmla="*/ 0 h 1408"/>
                <a:gd name="T6" fmla="*/ 0 60000 65536"/>
                <a:gd name="T7" fmla="*/ 0 60000 65536"/>
                <a:gd name="T8" fmla="*/ 0 60000 65536"/>
                <a:gd name="T9" fmla="*/ 0 w 4"/>
                <a:gd name="T10" fmla="*/ 0 h 1408"/>
                <a:gd name="T11" fmla="*/ 4 w 4"/>
                <a:gd name="T12" fmla="*/ 1408 h 1408"/>
              </a:gdLst>
              <a:ahLst/>
              <a:cxnLst>
                <a:cxn ang="T6">
                  <a:pos x="T0" y="T1"/>
                </a:cxn>
                <a:cxn ang="T7">
                  <a:pos x="T2" y="T3"/>
                </a:cxn>
                <a:cxn ang="T8">
                  <a:pos x="T4" y="T5"/>
                </a:cxn>
              </a:cxnLst>
              <a:rect l="T9" t="T10" r="T11" b="T12"/>
              <a:pathLst>
                <a:path w="4" h="1408">
                  <a:moveTo>
                    <a:pt x="4" y="1408"/>
                  </a:moveTo>
                  <a:lnTo>
                    <a:pt x="0" y="1408"/>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1" name="Freeform 154"/>
            <p:cNvSpPr>
              <a:spLocks/>
            </p:cNvSpPr>
            <p:nvPr/>
          </p:nvSpPr>
          <p:spPr bwMode="auto">
            <a:xfrm>
              <a:off x="383112" y="5559601"/>
              <a:ext cx="0" cy="376079"/>
            </a:xfrm>
            <a:custGeom>
              <a:avLst/>
              <a:gdLst>
                <a:gd name="T0" fmla="*/ 0 h 2439"/>
                <a:gd name="T1" fmla="*/ 0 h 2439"/>
                <a:gd name="T2" fmla="*/ 23 h 2439"/>
                <a:gd name="T3" fmla="*/ 0 60000 65536"/>
                <a:gd name="T4" fmla="*/ 0 60000 65536"/>
                <a:gd name="T5" fmla="*/ 0 60000 65536"/>
                <a:gd name="T6" fmla="*/ 0 h 2439"/>
                <a:gd name="T7" fmla="*/ 2439 h 2439"/>
              </a:gdLst>
              <a:ahLst/>
              <a:cxnLst>
                <a:cxn ang="T3">
                  <a:pos x="0" y="T0"/>
                </a:cxn>
                <a:cxn ang="T4">
                  <a:pos x="0" y="T1"/>
                </a:cxn>
                <a:cxn ang="T5">
                  <a:pos x="0" y="T2"/>
                </a:cxn>
              </a:cxnLst>
              <a:rect l="0" t="T6" r="0" b="T7"/>
              <a:pathLst>
                <a:path h="2439">
                  <a:moveTo>
                    <a:pt x="0" y="0"/>
                  </a:moveTo>
                  <a:lnTo>
                    <a:pt x="0" y="0"/>
                  </a:lnTo>
                  <a:lnTo>
                    <a:pt x="0" y="2439"/>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2" name="Freeform 155"/>
            <p:cNvSpPr>
              <a:spLocks/>
            </p:cNvSpPr>
            <p:nvPr/>
          </p:nvSpPr>
          <p:spPr bwMode="auto">
            <a:xfrm>
              <a:off x="383112" y="6068253"/>
              <a:ext cx="0" cy="43290"/>
            </a:xfrm>
            <a:custGeom>
              <a:avLst/>
              <a:gdLst>
                <a:gd name="T0" fmla="*/ 0 w 1"/>
                <a:gd name="T1" fmla="*/ 3 h 283"/>
                <a:gd name="T2" fmla="*/ 0 w 1"/>
                <a:gd name="T3" fmla="*/ 3 h 283"/>
                <a:gd name="T4" fmla="*/ 0 w 1"/>
                <a:gd name="T5" fmla="*/ 0 h 283"/>
                <a:gd name="T6" fmla="*/ 0 60000 65536"/>
                <a:gd name="T7" fmla="*/ 0 60000 65536"/>
                <a:gd name="T8" fmla="*/ 0 60000 65536"/>
                <a:gd name="T9" fmla="*/ 0 w 1"/>
                <a:gd name="T10" fmla="*/ 0 h 283"/>
                <a:gd name="T11" fmla="*/ 0 w 1"/>
                <a:gd name="T12" fmla="*/ 283 h 283"/>
              </a:gdLst>
              <a:ahLst/>
              <a:cxnLst>
                <a:cxn ang="T6">
                  <a:pos x="T0" y="T1"/>
                </a:cxn>
                <a:cxn ang="T7">
                  <a:pos x="T2" y="T3"/>
                </a:cxn>
                <a:cxn ang="T8">
                  <a:pos x="T4" y="T5"/>
                </a:cxn>
              </a:cxnLst>
              <a:rect l="T9" t="T10" r="T11" b="T12"/>
              <a:pathLst>
                <a:path w="1" h="283">
                  <a:moveTo>
                    <a:pt x="1" y="283"/>
                  </a:moveTo>
                  <a:lnTo>
                    <a:pt x="0" y="283"/>
                  </a:lnTo>
                  <a:lnTo>
                    <a:pt x="0" y="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3" name="Freeform 156"/>
            <p:cNvSpPr>
              <a:spLocks/>
            </p:cNvSpPr>
            <p:nvPr/>
          </p:nvSpPr>
          <p:spPr bwMode="auto">
            <a:xfrm>
              <a:off x="383112" y="6779825"/>
              <a:ext cx="0" cy="16234"/>
            </a:xfrm>
            <a:custGeom>
              <a:avLst/>
              <a:gdLst>
                <a:gd name="T0" fmla="*/ 0 h 113"/>
                <a:gd name="T1" fmla="*/ 0 h 113"/>
                <a:gd name="T2" fmla="*/ 1 h 113"/>
                <a:gd name="T3" fmla="*/ 0 60000 65536"/>
                <a:gd name="T4" fmla="*/ 0 60000 65536"/>
                <a:gd name="T5" fmla="*/ 0 60000 65536"/>
                <a:gd name="T6" fmla="*/ 0 h 113"/>
                <a:gd name="T7" fmla="*/ 113 h 113"/>
              </a:gdLst>
              <a:ahLst/>
              <a:cxnLst>
                <a:cxn ang="T3">
                  <a:pos x="0" y="T0"/>
                </a:cxn>
                <a:cxn ang="T4">
                  <a:pos x="0" y="T1"/>
                </a:cxn>
                <a:cxn ang="T5">
                  <a:pos x="0" y="T2"/>
                </a:cxn>
              </a:cxnLst>
              <a:rect l="0" t="T6" r="0" b="T7"/>
              <a:pathLst>
                <a:path h="113">
                  <a:moveTo>
                    <a:pt x="0" y="0"/>
                  </a:moveTo>
                  <a:lnTo>
                    <a:pt x="0" y="0"/>
                  </a:lnTo>
                  <a:lnTo>
                    <a:pt x="0" y="113"/>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4" name="Freeform 157"/>
            <p:cNvSpPr>
              <a:spLocks/>
            </p:cNvSpPr>
            <p:nvPr/>
          </p:nvSpPr>
          <p:spPr bwMode="auto">
            <a:xfrm>
              <a:off x="383112" y="6720302"/>
              <a:ext cx="0" cy="75757"/>
            </a:xfrm>
            <a:custGeom>
              <a:avLst/>
              <a:gdLst>
                <a:gd name="T0" fmla="*/ 0 h 490"/>
                <a:gd name="T1" fmla="*/ 0 h 490"/>
                <a:gd name="T2" fmla="*/ 5 h 490"/>
                <a:gd name="T3" fmla="*/ 0 60000 65536"/>
                <a:gd name="T4" fmla="*/ 0 60000 65536"/>
                <a:gd name="T5" fmla="*/ 0 60000 65536"/>
                <a:gd name="T6" fmla="*/ 0 h 490"/>
                <a:gd name="T7" fmla="*/ 490 h 490"/>
              </a:gdLst>
              <a:ahLst/>
              <a:cxnLst>
                <a:cxn ang="T3">
                  <a:pos x="0" y="T0"/>
                </a:cxn>
                <a:cxn ang="T4">
                  <a:pos x="0" y="T1"/>
                </a:cxn>
                <a:cxn ang="T5">
                  <a:pos x="0" y="T2"/>
                </a:cxn>
              </a:cxnLst>
              <a:rect l="0" t="T6" r="0" b="T7"/>
              <a:pathLst>
                <a:path h="490">
                  <a:moveTo>
                    <a:pt x="0" y="0"/>
                  </a:moveTo>
                  <a:lnTo>
                    <a:pt x="0" y="0"/>
                  </a:lnTo>
                  <a:lnTo>
                    <a:pt x="0" y="49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5" name="Freeform 158"/>
            <p:cNvSpPr>
              <a:spLocks/>
            </p:cNvSpPr>
            <p:nvPr/>
          </p:nvSpPr>
          <p:spPr bwMode="auto">
            <a:xfrm>
              <a:off x="410229" y="4574764"/>
              <a:ext cx="4519" cy="48701"/>
            </a:xfrm>
            <a:custGeom>
              <a:avLst/>
              <a:gdLst>
                <a:gd name="T0" fmla="*/ 0 w 23"/>
                <a:gd name="T1" fmla="*/ 0 h 330"/>
                <a:gd name="T2" fmla="*/ 0 w 23"/>
                <a:gd name="T3" fmla="*/ 0 h 330"/>
                <a:gd name="T4" fmla="*/ 0 w 23"/>
                <a:gd name="T5" fmla="*/ 3 h 330"/>
                <a:gd name="T6" fmla="*/ 0 60000 65536"/>
                <a:gd name="T7" fmla="*/ 0 60000 65536"/>
                <a:gd name="T8" fmla="*/ 0 60000 65536"/>
                <a:gd name="T9" fmla="*/ 0 w 23"/>
                <a:gd name="T10" fmla="*/ 0 h 330"/>
                <a:gd name="T11" fmla="*/ 23 w 23"/>
                <a:gd name="T12" fmla="*/ 330 h 330"/>
              </a:gdLst>
              <a:ahLst/>
              <a:cxnLst>
                <a:cxn ang="T6">
                  <a:pos x="T0" y="T1"/>
                </a:cxn>
                <a:cxn ang="T7">
                  <a:pos x="T2" y="T3"/>
                </a:cxn>
                <a:cxn ang="T8">
                  <a:pos x="T4" y="T5"/>
                </a:cxn>
              </a:cxnLst>
              <a:rect l="T9" t="T10" r="T11" b="T12"/>
              <a:pathLst>
                <a:path w="23" h="330">
                  <a:moveTo>
                    <a:pt x="23" y="0"/>
                  </a:moveTo>
                  <a:lnTo>
                    <a:pt x="0" y="0"/>
                  </a:lnTo>
                  <a:lnTo>
                    <a:pt x="0" y="330"/>
                  </a:lnTo>
                </a:path>
              </a:pathLst>
            </a:custGeom>
            <a:noFill/>
            <a:ln w="2" cap="rnd">
              <a:solidFill>
                <a:srgbClr val="000000"/>
              </a:solidFill>
              <a:prstDash val="solid"/>
              <a:round/>
              <a:headEnd/>
              <a:tailEnd/>
            </a:ln>
          </p:spPr>
          <p:txBody>
            <a:bodyPr/>
            <a:lstStyle/>
            <a:p>
              <a:pPr>
                <a:defRPr/>
              </a:pPr>
              <a:endParaRPr lang="en-US" sz="400">
                <a:latin typeface="+mn-lt"/>
                <a:ea typeface="Arial" pitchFamily="-106" charset="0"/>
                <a:cs typeface="+mn-cs"/>
              </a:endParaRPr>
            </a:p>
          </p:txBody>
        </p:sp>
        <p:sp>
          <p:nvSpPr>
            <p:cNvPr id="426" name="Freeform 159"/>
            <p:cNvSpPr>
              <a:spLocks/>
            </p:cNvSpPr>
            <p:nvPr/>
          </p:nvSpPr>
          <p:spPr bwMode="auto">
            <a:xfrm>
              <a:off x="380853" y="5078005"/>
              <a:ext cx="0" cy="229976"/>
            </a:xfrm>
            <a:custGeom>
              <a:avLst/>
              <a:gdLst>
                <a:gd name="T0" fmla="*/ 0 h 1498"/>
                <a:gd name="T1" fmla="*/ 0 h 1498"/>
                <a:gd name="T2" fmla="*/ 14 h 1498"/>
                <a:gd name="T3" fmla="*/ 0 60000 65536"/>
                <a:gd name="T4" fmla="*/ 0 60000 65536"/>
                <a:gd name="T5" fmla="*/ 0 60000 65536"/>
                <a:gd name="T6" fmla="*/ 0 h 1498"/>
                <a:gd name="T7" fmla="*/ 1498 h 1498"/>
              </a:gdLst>
              <a:ahLst/>
              <a:cxnLst>
                <a:cxn ang="T3">
                  <a:pos x="0" y="T0"/>
                </a:cxn>
                <a:cxn ang="T4">
                  <a:pos x="0" y="T1"/>
                </a:cxn>
                <a:cxn ang="T5">
                  <a:pos x="0" y="T2"/>
                </a:cxn>
              </a:cxnLst>
              <a:rect l="0" t="T6" r="0" b="T7"/>
              <a:pathLst>
                <a:path h="1498">
                  <a:moveTo>
                    <a:pt x="0" y="0"/>
                  </a:moveTo>
                  <a:lnTo>
                    <a:pt x="0" y="0"/>
                  </a:lnTo>
                  <a:lnTo>
                    <a:pt x="0" y="1498"/>
                  </a:lnTo>
                </a:path>
              </a:pathLst>
            </a:custGeom>
            <a:noFill/>
            <a:ln w="2" cap="rnd">
              <a:solidFill>
                <a:srgbClr val="000000"/>
              </a:solidFill>
              <a:prstDash val="solid"/>
              <a:round/>
              <a:headEnd/>
              <a:tailEnd/>
            </a:ln>
          </p:spPr>
          <p:txBody>
            <a:bodyPr/>
            <a:lstStyle/>
            <a:p>
              <a:pPr>
                <a:defRPr/>
              </a:pPr>
              <a:endParaRPr lang="en-US" sz="400">
                <a:latin typeface="+mj-lt"/>
                <a:ea typeface="Arial" pitchFamily="-106" charset="0"/>
                <a:cs typeface="+mn-cs"/>
              </a:endParaRPr>
            </a:p>
          </p:txBody>
        </p:sp>
        <p:sp>
          <p:nvSpPr>
            <p:cNvPr id="89274" name="Rectangle 160"/>
            <p:cNvSpPr>
              <a:spLocks noChangeArrowheads="1"/>
            </p:cNvSpPr>
            <p:nvPr/>
          </p:nvSpPr>
          <p:spPr bwMode="auto">
            <a:xfrm>
              <a:off x="468982" y="3378891"/>
              <a:ext cx="1100488"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FDA1142 SAL2910 Shell-on Shrimp Sri Lanka      </a:t>
              </a:r>
              <a:endParaRPr lang="en-US" sz="400">
                <a:latin typeface="Arial" charset="0"/>
                <a:cs typeface="Arial" charset="0"/>
              </a:endParaRPr>
            </a:p>
          </p:txBody>
        </p:sp>
        <p:sp>
          <p:nvSpPr>
            <p:cNvPr id="89275" name="Rectangle 161"/>
            <p:cNvSpPr>
              <a:spLocks noChangeArrowheads="1"/>
            </p:cNvSpPr>
            <p:nvPr/>
          </p:nvSpPr>
          <p:spPr bwMode="auto">
            <a:xfrm>
              <a:off x="475762" y="3844253"/>
              <a:ext cx="910670"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FDA1119 SAL2893 Frozen Fish   India        </a:t>
              </a:r>
              <a:endParaRPr lang="en-US" sz="400">
                <a:latin typeface="Arial" charset="0"/>
                <a:cs typeface="Arial" charset="0"/>
              </a:endParaRPr>
            </a:p>
          </p:txBody>
        </p:sp>
        <p:sp>
          <p:nvSpPr>
            <p:cNvPr id="89276" name="Rectangle 162"/>
            <p:cNvSpPr>
              <a:spLocks noChangeArrowheads="1"/>
            </p:cNvSpPr>
            <p:nvPr/>
          </p:nvSpPr>
          <p:spPr bwMode="auto">
            <a:xfrm>
              <a:off x="471242" y="3725207"/>
              <a:ext cx="95812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FDA1120 SAL2896 Crushed Chilis India        </a:t>
              </a:r>
              <a:endParaRPr lang="en-US" sz="400">
                <a:latin typeface="Arial" charset="0"/>
                <a:cs typeface="Arial" charset="0"/>
              </a:endParaRPr>
            </a:p>
          </p:txBody>
        </p:sp>
        <p:sp>
          <p:nvSpPr>
            <p:cNvPr id="89277" name="Rectangle 163"/>
            <p:cNvSpPr>
              <a:spLocks noChangeArrowheads="1"/>
            </p:cNvSpPr>
            <p:nvPr/>
          </p:nvSpPr>
          <p:spPr bwMode="auto">
            <a:xfrm>
              <a:off x="405709" y="5061771"/>
              <a:ext cx="1034956"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FDA1116 SAL2885 Coriander Powder India        </a:t>
              </a:r>
              <a:endParaRPr lang="en-US" sz="400">
                <a:latin typeface="Arial" charset="0"/>
                <a:cs typeface="Arial" charset="0"/>
              </a:endParaRPr>
            </a:p>
          </p:txBody>
        </p:sp>
        <p:sp>
          <p:nvSpPr>
            <p:cNvPr id="89278" name="Rectangle 164"/>
            <p:cNvSpPr>
              <a:spLocks noChangeArrowheads="1"/>
            </p:cNvSpPr>
            <p:nvPr/>
          </p:nvSpPr>
          <p:spPr bwMode="auto">
            <a:xfrm>
              <a:off x="400050" y="6510339"/>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SAL3153 Clinical NY</a:t>
              </a:r>
              <a:endParaRPr lang="en-US" sz="400">
                <a:cs typeface="Arial" charset="0"/>
              </a:endParaRPr>
            </a:p>
          </p:txBody>
        </p:sp>
        <p:sp>
          <p:nvSpPr>
            <p:cNvPr id="89279" name="Rectangle 165"/>
            <p:cNvSpPr>
              <a:spLocks noChangeArrowheads="1"/>
            </p:cNvSpPr>
            <p:nvPr/>
          </p:nvSpPr>
          <p:spPr bwMode="auto">
            <a:xfrm>
              <a:off x="468982" y="2799894"/>
              <a:ext cx="971683"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FDA1165 SAL2894 Raw Shrimp Vietnam       </a:t>
              </a:r>
              <a:endParaRPr lang="en-US" sz="400">
                <a:latin typeface="Arial" charset="0"/>
                <a:cs typeface="Arial" charset="0"/>
              </a:endParaRPr>
            </a:p>
          </p:txBody>
        </p:sp>
        <p:sp>
          <p:nvSpPr>
            <p:cNvPr id="89280" name="Rectangle 166"/>
            <p:cNvSpPr>
              <a:spLocks noChangeArrowheads="1"/>
            </p:cNvSpPr>
            <p:nvPr/>
          </p:nvSpPr>
          <p:spPr bwMode="auto">
            <a:xfrm>
              <a:off x="116464" y="2334531"/>
              <a:ext cx="940047"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FDA1160 SAL0956 Environmental USA         </a:t>
              </a:r>
              <a:endParaRPr lang="en-US" sz="400">
                <a:latin typeface="Arial" charset="0"/>
                <a:cs typeface="Arial" charset="0"/>
              </a:endParaRPr>
            </a:p>
          </p:txBody>
        </p:sp>
        <p:sp>
          <p:nvSpPr>
            <p:cNvPr id="89281" name="Rectangle 167"/>
            <p:cNvSpPr>
              <a:spLocks noChangeArrowheads="1"/>
            </p:cNvSpPr>
            <p:nvPr/>
          </p:nvSpPr>
          <p:spPr bwMode="auto">
            <a:xfrm>
              <a:off x="468982" y="2975758"/>
              <a:ext cx="1064333"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FDA1164 SAL2887 Sand Goby Fish Vietnam       </a:t>
              </a:r>
              <a:endParaRPr lang="en-US" sz="400">
                <a:latin typeface="Arial" charset="0"/>
                <a:cs typeface="Arial" charset="0"/>
              </a:endParaRPr>
            </a:p>
          </p:txBody>
        </p:sp>
        <p:sp>
          <p:nvSpPr>
            <p:cNvPr id="89282" name="Rectangle 168"/>
            <p:cNvSpPr>
              <a:spLocks noChangeArrowheads="1"/>
            </p:cNvSpPr>
            <p:nvPr/>
          </p:nvSpPr>
          <p:spPr bwMode="auto">
            <a:xfrm>
              <a:off x="400050" y="6973888"/>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SAL3149 Clinical NY</a:t>
              </a:r>
              <a:endParaRPr lang="en-US" sz="400">
                <a:cs typeface="Arial" charset="0"/>
              </a:endParaRPr>
            </a:p>
          </p:txBody>
        </p:sp>
        <p:sp>
          <p:nvSpPr>
            <p:cNvPr id="89283" name="Rectangle 169"/>
            <p:cNvSpPr>
              <a:spLocks noChangeArrowheads="1"/>
            </p:cNvSpPr>
            <p:nvPr/>
          </p:nvSpPr>
          <p:spPr bwMode="auto">
            <a:xfrm>
              <a:off x="400050" y="6223000"/>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SAL3129 Clinical MD</a:t>
              </a:r>
              <a:endParaRPr lang="en-US" sz="400">
                <a:cs typeface="Arial" charset="0"/>
              </a:endParaRPr>
            </a:p>
          </p:txBody>
        </p:sp>
        <p:sp>
          <p:nvSpPr>
            <p:cNvPr id="89284" name="Rectangle 170"/>
            <p:cNvSpPr>
              <a:spLocks noChangeArrowheads="1"/>
            </p:cNvSpPr>
            <p:nvPr/>
          </p:nvSpPr>
          <p:spPr bwMode="auto">
            <a:xfrm>
              <a:off x="432826" y="4712750"/>
              <a:ext cx="95360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FDA1113 SAL2880 Frozen Shrimp India        </a:t>
              </a:r>
              <a:endParaRPr lang="en-US" sz="400">
                <a:latin typeface="Arial" charset="0"/>
                <a:cs typeface="Arial" charset="0"/>
              </a:endParaRPr>
            </a:p>
          </p:txBody>
        </p:sp>
        <p:sp>
          <p:nvSpPr>
            <p:cNvPr id="89285" name="Rectangle 171"/>
            <p:cNvSpPr>
              <a:spLocks noChangeArrowheads="1"/>
            </p:cNvSpPr>
            <p:nvPr/>
          </p:nvSpPr>
          <p:spPr bwMode="auto">
            <a:xfrm>
              <a:off x="400050" y="5002213"/>
              <a:ext cx="17049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FDA1205 SAL2923 Bangladeshi Fresh Water Fish (Bacha) Bangladesh     </a:t>
              </a:r>
              <a:endParaRPr lang="en-US" sz="400">
                <a:cs typeface="Arial" charset="0"/>
              </a:endParaRPr>
            </a:p>
          </p:txBody>
        </p:sp>
        <p:sp>
          <p:nvSpPr>
            <p:cNvPr id="89286" name="Rectangle 172"/>
            <p:cNvSpPr>
              <a:spLocks noChangeArrowheads="1"/>
            </p:cNvSpPr>
            <p:nvPr/>
          </p:nvSpPr>
          <p:spPr bwMode="auto">
            <a:xfrm>
              <a:off x="398462" y="5176838"/>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SAL3133 Clinical MD</a:t>
              </a:r>
              <a:endParaRPr lang="en-US" sz="400">
                <a:cs typeface="Arial" charset="0"/>
              </a:endParaRPr>
            </a:p>
          </p:txBody>
        </p:sp>
        <p:sp>
          <p:nvSpPr>
            <p:cNvPr id="89287" name="Rectangle 173"/>
            <p:cNvSpPr>
              <a:spLocks noChangeArrowheads="1"/>
            </p:cNvSpPr>
            <p:nvPr/>
          </p:nvSpPr>
          <p:spPr bwMode="auto">
            <a:xfrm>
              <a:off x="394411" y="4190570"/>
              <a:ext cx="899372"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FDA1154 SAL2436 Feather Meal USA</a:t>
              </a:r>
              <a:endParaRPr lang="en-US" sz="400">
                <a:latin typeface="Arial" charset="0"/>
                <a:cs typeface="Arial" charset="0"/>
              </a:endParaRPr>
            </a:p>
          </p:txBody>
        </p:sp>
        <p:sp>
          <p:nvSpPr>
            <p:cNvPr id="89288" name="Rectangle 174"/>
            <p:cNvSpPr>
              <a:spLocks noChangeArrowheads="1"/>
            </p:cNvSpPr>
            <p:nvPr/>
          </p:nvSpPr>
          <p:spPr bwMode="auto">
            <a:xfrm>
              <a:off x="398931" y="4945431"/>
              <a:ext cx="1102747"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FDA1203 SAL2921 Frozen Baila   Bangladesh     </a:t>
              </a:r>
              <a:endParaRPr lang="en-US" sz="400">
                <a:latin typeface="Arial" charset="0"/>
                <a:cs typeface="Arial" charset="0"/>
              </a:endParaRPr>
            </a:p>
          </p:txBody>
        </p:sp>
        <p:sp>
          <p:nvSpPr>
            <p:cNvPr id="89289" name="Rectangle 175"/>
            <p:cNvSpPr>
              <a:spLocks noChangeArrowheads="1"/>
            </p:cNvSpPr>
            <p:nvPr/>
          </p:nvSpPr>
          <p:spPr bwMode="auto">
            <a:xfrm>
              <a:off x="396670" y="4885908"/>
              <a:ext cx="1256409"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FDA1112 SAL2877 Frozen Undeveined Shrimp India        </a:t>
              </a:r>
              <a:endParaRPr lang="en-US" sz="400">
                <a:latin typeface="Arial" charset="0"/>
                <a:cs typeface="Arial" charset="0"/>
              </a:endParaRPr>
            </a:p>
          </p:txBody>
        </p:sp>
        <p:sp>
          <p:nvSpPr>
            <p:cNvPr id="89290" name="Rectangle 176"/>
            <p:cNvSpPr>
              <a:spLocks noChangeArrowheads="1"/>
            </p:cNvSpPr>
            <p:nvPr/>
          </p:nvSpPr>
          <p:spPr bwMode="auto">
            <a:xfrm>
              <a:off x="468982" y="3205733"/>
              <a:ext cx="1034956"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FDA1118 SAL2891 Coriander Powder India        </a:t>
              </a:r>
              <a:endParaRPr lang="en-US" sz="400">
                <a:latin typeface="Arial" charset="0"/>
                <a:cs typeface="Arial" charset="0"/>
              </a:endParaRPr>
            </a:p>
          </p:txBody>
        </p:sp>
        <p:sp>
          <p:nvSpPr>
            <p:cNvPr id="89291" name="Rectangle 177"/>
            <p:cNvSpPr>
              <a:spLocks noChangeArrowheads="1"/>
            </p:cNvSpPr>
            <p:nvPr/>
          </p:nvSpPr>
          <p:spPr bwMode="auto">
            <a:xfrm>
              <a:off x="387631" y="3957888"/>
              <a:ext cx="940047"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FDA1121 SAL2897 Sesame Seed  India        </a:t>
              </a:r>
              <a:endParaRPr lang="en-US" sz="400">
                <a:latin typeface="Arial" charset="0"/>
                <a:cs typeface="Arial" charset="0"/>
              </a:endParaRPr>
            </a:p>
          </p:txBody>
        </p:sp>
        <p:sp>
          <p:nvSpPr>
            <p:cNvPr id="89292" name="Rectangle 178"/>
            <p:cNvSpPr>
              <a:spLocks noChangeArrowheads="1"/>
            </p:cNvSpPr>
            <p:nvPr/>
          </p:nvSpPr>
          <p:spPr bwMode="auto">
            <a:xfrm>
              <a:off x="468982" y="3668391"/>
              <a:ext cx="96038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FDA1126 SAL2906 Ginger Powder India        </a:t>
              </a:r>
              <a:endParaRPr lang="en-US" sz="400">
                <a:latin typeface="Arial" charset="0"/>
                <a:cs typeface="Arial" charset="0"/>
              </a:endParaRPr>
            </a:p>
          </p:txBody>
        </p:sp>
        <p:sp>
          <p:nvSpPr>
            <p:cNvPr id="89293" name="Rectangle 179"/>
            <p:cNvSpPr>
              <a:spLocks noChangeArrowheads="1"/>
            </p:cNvSpPr>
            <p:nvPr/>
          </p:nvSpPr>
          <p:spPr bwMode="auto">
            <a:xfrm>
              <a:off x="400050" y="7032625"/>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SAL3147 Clinical NY</a:t>
              </a:r>
              <a:endParaRPr lang="en-US" sz="400">
                <a:cs typeface="Arial" charset="0"/>
              </a:endParaRPr>
            </a:p>
          </p:txBody>
        </p:sp>
        <p:sp>
          <p:nvSpPr>
            <p:cNvPr id="89294" name="Rectangle 180"/>
            <p:cNvSpPr>
              <a:spLocks noChangeArrowheads="1"/>
            </p:cNvSpPr>
            <p:nvPr/>
          </p:nvSpPr>
          <p:spPr bwMode="auto">
            <a:xfrm>
              <a:off x="466723" y="3029870"/>
              <a:ext cx="95360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FDA1117 SAL2888 Frozen Shrimp India        </a:t>
              </a:r>
              <a:endParaRPr lang="en-US" sz="400">
                <a:latin typeface="Arial" charset="0"/>
                <a:cs typeface="Arial" charset="0"/>
              </a:endParaRPr>
            </a:p>
          </p:txBody>
        </p:sp>
        <p:sp>
          <p:nvSpPr>
            <p:cNvPr id="89295" name="Rectangle 181"/>
            <p:cNvSpPr>
              <a:spLocks noChangeArrowheads="1"/>
            </p:cNvSpPr>
            <p:nvPr/>
          </p:nvSpPr>
          <p:spPr bwMode="auto">
            <a:xfrm>
              <a:off x="487059" y="4480069"/>
              <a:ext cx="910671"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FDA1204 SAL2922 Chili Powder India        </a:t>
              </a:r>
              <a:endParaRPr lang="en-US" sz="400">
                <a:latin typeface="Arial" charset="0"/>
                <a:cs typeface="Arial" charset="0"/>
              </a:endParaRPr>
            </a:p>
          </p:txBody>
        </p:sp>
        <p:sp>
          <p:nvSpPr>
            <p:cNvPr id="89296" name="Rectangle 182"/>
            <p:cNvSpPr>
              <a:spLocks noChangeArrowheads="1"/>
            </p:cNvSpPr>
            <p:nvPr/>
          </p:nvSpPr>
          <p:spPr bwMode="auto">
            <a:xfrm>
              <a:off x="398931" y="5118590"/>
              <a:ext cx="1014617"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FDA1206 SAL2924 Fish Stomach Vietnam       </a:t>
              </a:r>
              <a:endParaRPr lang="en-US" sz="400">
                <a:latin typeface="Arial" charset="0"/>
                <a:cs typeface="Arial" charset="0"/>
              </a:endParaRPr>
            </a:p>
          </p:txBody>
        </p:sp>
        <p:sp>
          <p:nvSpPr>
            <p:cNvPr id="89297" name="Rectangle 183"/>
            <p:cNvSpPr>
              <a:spLocks noChangeArrowheads="1"/>
            </p:cNvSpPr>
            <p:nvPr/>
          </p:nvSpPr>
          <p:spPr bwMode="auto">
            <a:xfrm>
              <a:off x="394411" y="4769567"/>
              <a:ext cx="1041734"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FDA1202 SAL2919 Coriander Powder India        </a:t>
              </a:r>
              <a:endParaRPr lang="en-US" sz="400">
                <a:latin typeface="Arial" charset="0"/>
                <a:cs typeface="Arial" charset="0"/>
              </a:endParaRPr>
            </a:p>
          </p:txBody>
        </p:sp>
        <p:sp>
          <p:nvSpPr>
            <p:cNvPr id="89298" name="Rectangle 184"/>
            <p:cNvSpPr>
              <a:spLocks noChangeArrowheads="1"/>
            </p:cNvSpPr>
            <p:nvPr/>
          </p:nvSpPr>
          <p:spPr bwMode="auto">
            <a:xfrm>
              <a:off x="400050" y="5872163"/>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SAL3128 Clinical MD</a:t>
              </a:r>
              <a:endParaRPr lang="en-US" sz="400">
                <a:cs typeface="Arial" charset="0"/>
              </a:endParaRPr>
            </a:p>
          </p:txBody>
        </p:sp>
        <p:sp>
          <p:nvSpPr>
            <p:cNvPr id="89299" name="Rectangle 185"/>
            <p:cNvSpPr>
              <a:spLocks noChangeArrowheads="1"/>
            </p:cNvSpPr>
            <p:nvPr/>
          </p:nvSpPr>
          <p:spPr bwMode="auto">
            <a:xfrm>
              <a:off x="400050" y="6278563"/>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SAL3141 Clinical NY</a:t>
              </a:r>
              <a:endParaRPr lang="en-US" sz="400">
                <a:cs typeface="Arial" charset="0"/>
              </a:endParaRPr>
            </a:p>
          </p:txBody>
        </p:sp>
        <p:sp>
          <p:nvSpPr>
            <p:cNvPr id="89300" name="Rectangle 186"/>
            <p:cNvSpPr>
              <a:spLocks noChangeArrowheads="1"/>
            </p:cNvSpPr>
            <p:nvPr/>
          </p:nvSpPr>
          <p:spPr bwMode="auto">
            <a:xfrm>
              <a:off x="119062" y="2219325"/>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SAL3132 Clinical MD</a:t>
              </a:r>
              <a:endParaRPr lang="en-US" sz="400">
                <a:cs typeface="Arial" charset="0"/>
              </a:endParaRPr>
            </a:p>
          </p:txBody>
        </p:sp>
        <p:sp>
          <p:nvSpPr>
            <p:cNvPr id="89301" name="Rectangle 187"/>
            <p:cNvSpPr>
              <a:spLocks noChangeArrowheads="1"/>
            </p:cNvSpPr>
            <p:nvPr/>
          </p:nvSpPr>
          <p:spPr bwMode="auto">
            <a:xfrm>
              <a:off x="62230" y="2161373"/>
              <a:ext cx="1184098"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FDA1159 SAL0955 Unknown Environmental USA         </a:t>
              </a:r>
              <a:endParaRPr lang="en-US" sz="400">
                <a:latin typeface="Arial" charset="0"/>
                <a:cs typeface="Arial" charset="0"/>
              </a:endParaRPr>
            </a:p>
          </p:txBody>
        </p:sp>
        <p:sp>
          <p:nvSpPr>
            <p:cNvPr id="89302" name="Rectangle 188"/>
            <p:cNvSpPr>
              <a:spLocks noChangeArrowheads="1"/>
            </p:cNvSpPr>
            <p:nvPr/>
          </p:nvSpPr>
          <p:spPr bwMode="auto">
            <a:xfrm>
              <a:off x="466723" y="2567212"/>
              <a:ext cx="955864"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FDA1150 SAL2439 Frog Legs Unknown</a:t>
              </a:r>
              <a:endParaRPr lang="en-US" sz="400">
                <a:latin typeface="Arial" charset="0"/>
                <a:cs typeface="Arial" charset="0"/>
              </a:endParaRPr>
            </a:p>
          </p:txBody>
        </p:sp>
        <p:sp>
          <p:nvSpPr>
            <p:cNvPr id="89303" name="Rectangle 189"/>
            <p:cNvSpPr>
              <a:spLocks noChangeArrowheads="1"/>
            </p:cNvSpPr>
            <p:nvPr/>
          </p:nvSpPr>
          <p:spPr bwMode="auto">
            <a:xfrm>
              <a:off x="400050" y="6103938"/>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SAL3155 Clinical NY</a:t>
              </a:r>
              <a:endParaRPr lang="en-US" sz="400">
                <a:cs typeface="Arial" charset="0"/>
              </a:endParaRPr>
            </a:p>
          </p:txBody>
        </p:sp>
        <p:sp>
          <p:nvSpPr>
            <p:cNvPr id="89304" name="Rectangle 190"/>
            <p:cNvSpPr>
              <a:spLocks noChangeArrowheads="1"/>
            </p:cNvSpPr>
            <p:nvPr/>
          </p:nvSpPr>
          <p:spPr bwMode="auto">
            <a:xfrm>
              <a:off x="466723" y="3089393"/>
              <a:ext cx="931008"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FDA1139 SAL2890 Kheer Mix Pakistan      </a:t>
              </a:r>
              <a:endParaRPr lang="en-US" sz="400">
                <a:latin typeface="Arial" charset="0"/>
                <a:cs typeface="Arial" charset="0"/>
              </a:endParaRPr>
            </a:p>
          </p:txBody>
        </p:sp>
        <p:sp>
          <p:nvSpPr>
            <p:cNvPr id="89305" name="Rectangle 191"/>
            <p:cNvSpPr>
              <a:spLocks noChangeArrowheads="1"/>
            </p:cNvSpPr>
            <p:nvPr/>
          </p:nvSpPr>
          <p:spPr bwMode="auto">
            <a:xfrm>
              <a:off x="496098" y="4363728"/>
              <a:ext cx="1012358"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FDA1130 SAL2912 Cayenne Pepper  India        </a:t>
              </a:r>
              <a:endParaRPr lang="en-US" sz="400">
                <a:latin typeface="Arial" charset="0"/>
                <a:cs typeface="Arial" charset="0"/>
              </a:endParaRPr>
            </a:p>
          </p:txBody>
        </p:sp>
        <p:sp>
          <p:nvSpPr>
            <p:cNvPr id="89306" name="Rectangle 192"/>
            <p:cNvSpPr>
              <a:spLocks noChangeArrowheads="1"/>
            </p:cNvSpPr>
            <p:nvPr/>
          </p:nvSpPr>
          <p:spPr bwMode="auto">
            <a:xfrm>
              <a:off x="398931" y="5408087"/>
              <a:ext cx="119991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FDA1144 SAL2883 Frozen Whole Tilapia Thailand      </a:t>
              </a:r>
              <a:endParaRPr lang="en-US" sz="400">
                <a:latin typeface="Arial" charset="0"/>
                <a:cs typeface="Arial" charset="0"/>
              </a:endParaRPr>
            </a:p>
          </p:txBody>
        </p:sp>
        <p:sp>
          <p:nvSpPr>
            <p:cNvPr id="89307" name="Rectangle 193"/>
            <p:cNvSpPr>
              <a:spLocks noChangeArrowheads="1"/>
            </p:cNvSpPr>
            <p:nvPr/>
          </p:nvSpPr>
          <p:spPr bwMode="auto">
            <a:xfrm>
              <a:off x="400050" y="6046788"/>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SAL3131 Clinical MD</a:t>
              </a:r>
              <a:endParaRPr lang="en-US" sz="400">
                <a:cs typeface="Arial" charset="0"/>
              </a:endParaRPr>
            </a:p>
          </p:txBody>
        </p:sp>
        <p:sp>
          <p:nvSpPr>
            <p:cNvPr id="89308" name="Rectangle 194"/>
            <p:cNvSpPr>
              <a:spLocks noChangeArrowheads="1"/>
            </p:cNvSpPr>
            <p:nvPr/>
          </p:nvSpPr>
          <p:spPr bwMode="auto">
            <a:xfrm>
              <a:off x="401190" y="5348564"/>
              <a:ext cx="962644"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FDA1143 SAL2920 Lobster Tails Taiwan       </a:t>
              </a:r>
              <a:endParaRPr lang="en-US" sz="400">
                <a:latin typeface="Arial" charset="0"/>
                <a:cs typeface="Arial" charset="0"/>
              </a:endParaRPr>
            </a:p>
          </p:txBody>
        </p:sp>
        <p:sp>
          <p:nvSpPr>
            <p:cNvPr id="89309" name="Rectangle 195"/>
            <p:cNvSpPr>
              <a:spLocks noChangeArrowheads="1"/>
            </p:cNvSpPr>
            <p:nvPr/>
          </p:nvSpPr>
          <p:spPr bwMode="auto">
            <a:xfrm>
              <a:off x="394411" y="4131046"/>
              <a:ext cx="890333"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FDA1152 SAL2434 Poultry Meal USA</a:t>
              </a:r>
              <a:endParaRPr lang="en-US" sz="400">
                <a:latin typeface="Arial" charset="0"/>
                <a:cs typeface="Arial" charset="0"/>
              </a:endParaRPr>
            </a:p>
          </p:txBody>
        </p:sp>
        <p:sp>
          <p:nvSpPr>
            <p:cNvPr id="89310" name="Rectangle 196"/>
            <p:cNvSpPr>
              <a:spLocks noChangeArrowheads="1"/>
            </p:cNvSpPr>
            <p:nvPr/>
          </p:nvSpPr>
          <p:spPr bwMode="auto">
            <a:xfrm>
              <a:off x="394411" y="4074230"/>
              <a:ext cx="1082409"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FDA1149 SAL2438 Nonfat Dry Milk Unknown</a:t>
              </a:r>
              <a:endParaRPr lang="en-US" sz="400">
                <a:latin typeface="Arial" charset="0"/>
                <a:cs typeface="Arial" charset="0"/>
              </a:endParaRPr>
            </a:p>
          </p:txBody>
        </p:sp>
        <p:sp>
          <p:nvSpPr>
            <p:cNvPr id="89311" name="Rectangle 197"/>
            <p:cNvSpPr>
              <a:spLocks noChangeArrowheads="1"/>
            </p:cNvSpPr>
            <p:nvPr/>
          </p:nvSpPr>
          <p:spPr bwMode="auto">
            <a:xfrm>
              <a:off x="400050" y="6394451"/>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SAL3152 Clinical NY</a:t>
              </a:r>
              <a:endParaRPr lang="en-US" sz="400">
                <a:cs typeface="Arial" charset="0"/>
              </a:endParaRPr>
            </a:p>
          </p:txBody>
        </p:sp>
        <p:sp>
          <p:nvSpPr>
            <p:cNvPr id="89312" name="Rectangle 198"/>
            <p:cNvSpPr>
              <a:spLocks noChangeArrowheads="1"/>
            </p:cNvSpPr>
            <p:nvPr/>
          </p:nvSpPr>
          <p:spPr bwMode="auto">
            <a:xfrm>
              <a:off x="400050" y="6453188"/>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SAL3158 Clinical NY</a:t>
              </a:r>
              <a:endParaRPr lang="en-US" sz="400">
                <a:cs typeface="Arial" charset="0"/>
              </a:endParaRPr>
            </a:p>
          </p:txBody>
        </p:sp>
        <p:sp>
          <p:nvSpPr>
            <p:cNvPr id="89313" name="Rectangle 199"/>
            <p:cNvSpPr>
              <a:spLocks noChangeArrowheads="1"/>
            </p:cNvSpPr>
            <p:nvPr/>
          </p:nvSpPr>
          <p:spPr bwMode="auto">
            <a:xfrm>
              <a:off x="706254" y="3901072"/>
              <a:ext cx="960384"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FDA1156 SAL2892 Irrigation Water USA         </a:t>
              </a:r>
              <a:endParaRPr lang="en-US" sz="400">
                <a:latin typeface="Arial" charset="0"/>
                <a:cs typeface="Arial" charset="0"/>
              </a:endParaRPr>
            </a:p>
          </p:txBody>
        </p:sp>
        <p:sp>
          <p:nvSpPr>
            <p:cNvPr id="89314" name="Rectangle 200"/>
            <p:cNvSpPr>
              <a:spLocks noChangeArrowheads="1"/>
            </p:cNvSpPr>
            <p:nvPr/>
          </p:nvSpPr>
          <p:spPr bwMode="auto">
            <a:xfrm>
              <a:off x="432826" y="4599115"/>
              <a:ext cx="1249631"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FDA1115 SAL2882 Frozen Raw Peeled Shrimp India        </a:t>
              </a:r>
              <a:endParaRPr lang="en-US" sz="400">
                <a:latin typeface="Arial" charset="0"/>
                <a:cs typeface="Arial" charset="0"/>
              </a:endParaRPr>
            </a:p>
          </p:txBody>
        </p:sp>
        <p:sp>
          <p:nvSpPr>
            <p:cNvPr id="89315" name="Rectangle 201"/>
            <p:cNvSpPr>
              <a:spLocks noChangeArrowheads="1"/>
            </p:cNvSpPr>
            <p:nvPr/>
          </p:nvSpPr>
          <p:spPr bwMode="auto">
            <a:xfrm>
              <a:off x="389892" y="4017411"/>
              <a:ext cx="470024"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FDA364 ATCC 9115</a:t>
              </a:r>
              <a:endParaRPr lang="en-US" sz="400">
                <a:latin typeface="Arial" charset="0"/>
                <a:cs typeface="Arial" charset="0"/>
              </a:endParaRPr>
            </a:p>
          </p:txBody>
        </p:sp>
        <p:sp>
          <p:nvSpPr>
            <p:cNvPr id="89316" name="Rectangle 202"/>
            <p:cNvSpPr>
              <a:spLocks noChangeArrowheads="1"/>
            </p:cNvSpPr>
            <p:nvPr/>
          </p:nvSpPr>
          <p:spPr bwMode="auto">
            <a:xfrm>
              <a:off x="398931" y="5291748"/>
              <a:ext cx="1633783"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FDA1148 SAL2904 Frozen Rock Lobster Tails United Arab Emirates</a:t>
              </a:r>
              <a:endParaRPr lang="en-US" sz="400">
                <a:latin typeface="Arial" charset="0"/>
                <a:cs typeface="Arial" charset="0"/>
              </a:endParaRPr>
            </a:p>
          </p:txBody>
        </p:sp>
        <p:sp>
          <p:nvSpPr>
            <p:cNvPr id="89317" name="Rectangle 203"/>
            <p:cNvSpPr>
              <a:spLocks noChangeArrowheads="1"/>
            </p:cNvSpPr>
            <p:nvPr/>
          </p:nvSpPr>
          <p:spPr bwMode="auto">
            <a:xfrm>
              <a:off x="400050" y="6916737"/>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SAL3125 Clinical MD</a:t>
              </a:r>
              <a:endParaRPr lang="en-US" sz="400">
                <a:cs typeface="Arial" charset="0"/>
              </a:endParaRPr>
            </a:p>
          </p:txBody>
        </p:sp>
        <p:sp>
          <p:nvSpPr>
            <p:cNvPr id="89318" name="Rectangle 204"/>
            <p:cNvSpPr>
              <a:spLocks noChangeArrowheads="1"/>
            </p:cNvSpPr>
            <p:nvPr/>
          </p:nvSpPr>
          <p:spPr bwMode="auto">
            <a:xfrm>
              <a:off x="400050" y="6626225"/>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SAL3142 Clinical NY</a:t>
              </a:r>
              <a:endParaRPr lang="en-US" sz="400">
                <a:cs typeface="Arial" charset="0"/>
              </a:endParaRPr>
            </a:p>
          </p:txBody>
        </p:sp>
        <p:sp>
          <p:nvSpPr>
            <p:cNvPr id="89319" name="Rectangle 205"/>
            <p:cNvSpPr>
              <a:spLocks noChangeArrowheads="1"/>
            </p:cNvSpPr>
            <p:nvPr/>
          </p:nvSpPr>
          <p:spPr bwMode="auto">
            <a:xfrm>
              <a:off x="62230" y="2101850"/>
              <a:ext cx="1014619"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FDA1155 SAL2889 Fresh Cantaloupe USA                 </a:t>
              </a:r>
              <a:endParaRPr lang="en-US" sz="400">
                <a:latin typeface="Arial" charset="0"/>
                <a:cs typeface="Arial" charset="0"/>
              </a:endParaRPr>
            </a:p>
          </p:txBody>
        </p:sp>
        <p:sp>
          <p:nvSpPr>
            <p:cNvPr id="89320" name="Rectangle 207"/>
            <p:cNvSpPr>
              <a:spLocks noChangeArrowheads="1"/>
            </p:cNvSpPr>
            <p:nvPr/>
          </p:nvSpPr>
          <p:spPr bwMode="auto">
            <a:xfrm>
              <a:off x="120983" y="2277715"/>
              <a:ext cx="912930"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FDA713 SAL0949 Environmental USA         </a:t>
              </a:r>
              <a:endParaRPr lang="en-US" sz="400">
                <a:latin typeface="Arial" charset="0"/>
                <a:cs typeface="Arial" charset="0"/>
              </a:endParaRPr>
            </a:p>
          </p:txBody>
        </p:sp>
        <p:sp>
          <p:nvSpPr>
            <p:cNvPr id="89321" name="Rectangle 208"/>
            <p:cNvSpPr>
              <a:spLocks noChangeArrowheads="1"/>
            </p:cNvSpPr>
            <p:nvPr/>
          </p:nvSpPr>
          <p:spPr bwMode="auto">
            <a:xfrm>
              <a:off x="464462" y="2450873"/>
              <a:ext cx="103947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FDA1107 SAL2914 Pabda Fish Bangladesh     </a:t>
              </a:r>
              <a:endParaRPr lang="en-US" sz="400">
                <a:latin typeface="Arial" charset="0"/>
                <a:cs typeface="Arial" charset="0"/>
              </a:endParaRPr>
            </a:p>
          </p:txBody>
        </p:sp>
        <p:sp>
          <p:nvSpPr>
            <p:cNvPr id="89322" name="Rectangle 209"/>
            <p:cNvSpPr>
              <a:spLocks noChangeArrowheads="1"/>
            </p:cNvSpPr>
            <p:nvPr/>
          </p:nvSpPr>
          <p:spPr bwMode="auto">
            <a:xfrm>
              <a:off x="396670" y="4829090"/>
              <a:ext cx="103947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FDA1201 SAL2918 Coriander   Bangladesh     </a:t>
              </a:r>
              <a:endParaRPr lang="en-US" sz="400">
                <a:latin typeface="Arial" charset="0"/>
                <a:cs typeface="Arial" charset="0"/>
              </a:endParaRPr>
            </a:p>
          </p:txBody>
        </p:sp>
        <p:sp>
          <p:nvSpPr>
            <p:cNvPr id="89323" name="Rectangle 210"/>
            <p:cNvSpPr>
              <a:spLocks noChangeArrowheads="1"/>
            </p:cNvSpPr>
            <p:nvPr/>
          </p:nvSpPr>
          <p:spPr bwMode="auto">
            <a:xfrm>
              <a:off x="400050" y="5988050"/>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SAL3157 Clinical NY</a:t>
              </a:r>
              <a:endParaRPr lang="en-US" sz="400">
                <a:cs typeface="Arial" charset="0"/>
              </a:endParaRPr>
            </a:p>
          </p:txBody>
        </p:sp>
        <p:sp>
          <p:nvSpPr>
            <p:cNvPr id="89324" name="Rectangle 211"/>
            <p:cNvSpPr>
              <a:spLocks noChangeArrowheads="1"/>
            </p:cNvSpPr>
            <p:nvPr/>
          </p:nvSpPr>
          <p:spPr bwMode="auto">
            <a:xfrm>
              <a:off x="400050" y="6800850"/>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SAL3144 Clinical NY</a:t>
              </a:r>
              <a:endParaRPr lang="en-US" sz="400">
                <a:cs typeface="Arial" charset="0"/>
              </a:endParaRPr>
            </a:p>
          </p:txBody>
        </p:sp>
        <p:sp>
          <p:nvSpPr>
            <p:cNvPr id="89325" name="Rectangle 212"/>
            <p:cNvSpPr>
              <a:spLocks noChangeArrowheads="1"/>
            </p:cNvSpPr>
            <p:nvPr/>
          </p:nvSpPr>
          <p:spPr bwMode="auto">
            <a:xfrm>
              <a:off x="468982" y="3262551"/>
              <a:ext cx="804463"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FDA1124 SAL2902 Coconut India        </a:t>
              </a:r>
              <a:endParaRPr lang="en-US" sz="400">
                <a:latin typeface="Arial" charset="0"/>
                <a:cs typeface="Arial" charset="0"/>
              </a:endParaRPr>
            </a:p>
          </p:txBody>
        </p:sp>
        <p:sp>
          <p:nvSpPr>
            <p:cNvPr id="89326" name="Rectangle 213"/>
            <p:cNvSpPr>
              <a:spLocks noChangeArrowheads="1"/>
            </p:cNvSpPr>
            <p:nvPr/>
          </p:nvSpPr>
          <p:spPr bwMode="auto">
            <a:xfrm>
              <a:off x="484800" y="4306911"/>
              <a:ext cx="926489"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FDA1137 SAL2913 Scallops Indonesia      </a:t>
              </a:r>
              <a:endParaRPr lang="en-US" sz="400">
                <a:latin typeface="Arial" charset="0"/>
                <a:cs typeface="Arial" charset="0"/>
              </a:endParaRPr>
            </a:p>
          </p:txBody>
        </p:sp>
        <p:sp>
          <p:nvSpPr>
            <p:cNvPr id="89327" name="Rectangle 214"/>
            <p:cNvSpPr>
              <a:spLocks noChangeArrowheads="1"/>
            </p:cNvSpPr>
            <p:nvPr/>
          </p:nvSpPr>
          <p:spPr bwMode="auto">
            <a:xfrm>
              <a:off x="491579" y="4423251"/>
              <a:ext cx="1116306"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FDA1128 SAL2909 Punjabi Cheole Spice India        </a:t>
              </a:r>
              <a:endParaRPr lang="en-US" sz="400">
                <a:latin typeface="Arial" charset="0"/>
                <a:cs typeface="Arial" charset="0"/>
              </a:endParaRPr>
            </a:p>
          </p:txBody>
        </p:sp>
        <p:sp>
          <p:nvSpPr>
            <p:cNvPr id="89328" name="Rectangle 215"/>
            <p:cNvSpPr>
              <a:spLocks noChangeArrowheads="1"/>
            </p:cNvSpPr>
            <p:nvPr/>
          </p:nvSpPr>
          <p:spPr bwMode="auto">
            <a:xfrm>
              <a:off x="394411" y="4247388"/>
              <a:ext cx="1089189"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FDA1153 SAL2435 Poultry Feather Meal USA</a:t>
              </a:r>
              <a:endParaRPr lang="en-US" sz="400">
                <a:latin typeface="Arial" charset="0"/>
                <a:cs typeface="Arial" charset="0"/>
              </a:endParaRPr>
            </a:p>
          </p:txBody>
        </p:sp>
        <p:sp>
          <p:nvSpPr>
            <p:cNvPr id="89329" name="Rectangle 216"/>
            <p:cNvSpPr>
              <a:spLocks noChangeArrowheads="1"/>
            </p:cNvSpPr>
            <p:nvPr/>
          </p:nvSpPr>
          <p:spPr bwMode="auto">
            <a:xfrm>
              <a:off x="464462" y="2683554"/>
              <a:ext cx="1109527"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FDA1140 SAL2895 Red Chili Powder Pakistan      </a:t>
              </a:r>
              <a:endParaRPr lang="en-US" sz="400">
                <a:latin typeface="Arial" charset="0"/>
                <a:cs typeface="Arial" charset="0"/>
              </a:endParaRPr>
            </a:p>
          </p:txBody>
        </p:sp>
        <p:sp>
          <p:nvSpPr>
            <p:cNvPr id="89330" name="Rectangle 217"/>
            <p:cNvSpPr>
              <a:spLocks noChangeArrowheads="1"/>
            </p:cNvSpPr>
            <p:nvPr/>
          </p:nvSpPr>
          <p:spPr bwMode="auto">
            <a:xfrm>
              <a:off x="466723" y="2740370"/>
              <a:ext cx="1326460"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FDA1147 SAL2886 Fennel Seeds United Arab Emirates</a:t>
              </a:r>
              <a:endParaRPr lang="en-US" sz="400">
                <a:latin typeface="Arial" charset="0"/>
                <a:cs typeface="Arial" charset="0"/>
              </a:endParaRPr>
            </a:p>
          </p:txBody>
        </p:sp>
        <p:sp>
          <p:nvSpPr>
            <p:cNvPr id="89331" name="Rectangle 218"/>
            <p:cNvSpPr>
              <a:spLocks noChangeArrowheads="1"/>
            </p:cNvSpPr>
            <p:nvPr/>
          </p:nvSpPr>
          <p:spPr bwMode="auto">
            <a:xfrm>
              <a:off x="468982" y="2856712"/>
              <a:ext cx="992021"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FDA1161 SAL2876 Whisker Fish Vietnam       </a:t>
              </a:r>
              <a:endParaRPr lang="en-US" sz="400">
                <a:latin typeface="Arial" charset="0"/>
                <a:cs typeface="Arial" charset="0"/>
              </a:endParaRPr>
            </a:p>
          </p:txBody>
        </p:sp>
        <p:sp>
          <p:nvSpPr>
            <p:cNvPr id="89332" name="Rectangle 219"/>
            <p:cNvSpPr>
              <a:spLocks noChangeArrowheads="1"/>
            </p:cNvSpPr>
            <p:nvPr/>
          </p:nvSpPr>
          <p:spPr bwMode="auto">
            <a:xfrm>
              <a:off x="398931" y="5234929"/>
              <a:ext cx="944566" cy="2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FDA1146 SAL2903 Hilsa Fish  Thailand      </a:t>
              </a:r>
              <a:endParaRPr lang="en-US" sz="400">
                <a:latin typeface="Arial" charset="0"/>
                <a:cs typeface="Arial" charset="0"/>
              </a:endParaRPr>
            </a:p>
          </p:txBody>
        </p:sp>
        <p:sp>
          <p:nvSpPr>
            <p:cNvPr id="89333" name="Rectangle 220"/>
            <p:cNvSpPr>
              <a:spLocks noChangeArrowheads="1"/>
            </p:cNvSpPr>
            <p:nvPr/>
          </p:nvSpPr>
          <p:spPr bwMode="auto">
            <a:xfrm>
              <a:off x="466723" y="2391350"/>
              <a:ext cx="996540"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FDA1145 SAL2898 Chili Powder Thailand      </a:t>
              </a:r>
              <a:endParaRPr lang="en-US" sz="400">
                <a:latin typeface="Arial" charset="0"/>
                <a:cs typeface="Arial" charset="0"/>
              </a:endParaRPr>
            </a:p>
          </p:txBody>
        </p:sp>
        <p:sp>
          <p:nvSpPr>
            <p:cNvPr id="89334" name="Rectangle 221"/>
            <p:cNvSpPr>
              <a:spLocks noChangeArrowheads="1"/>
            </p:cNvSpPr>
            <p:nvPr/>
          </p:nvSpPr>
          <p:spPr bwMode="auto">
            <a:xfrm>
              <a:off x="468982" y="3146210"/>
              <a:ext cx="955866"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FDA1123 SAL2901 Sesame Seeds India        </a:t>
              </a:r>
              <a:endParaRPr lang="en-US" sz="400">
                <a:latin typeface="Arial" charset="0"/>
                <a:cs typeface="Arial" charset="0"/>
              </a:endParaRPr>
            </a:p>
          </p:txBody>
        </p:sp>
        <p:sp>
          <p:nvSpPr>
            <p:cNvPr id="89335" name="Rectangle 222"/>
            <p:cNvSpPr>
              <a:spLocks noChangeArrowheads="1"/>
            </p:cNvSpPr>
            <p:nvPr/>
          </p:nvSpPr>
          <p:spPr bwMode="auto">
            <a:xfrm>
              <a:off x="400050" y="5583239"/>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SAL3140 Clinical NY</a:t>
              </a:r>
              <a:endParaRPr lang="en-US" sz="400">
                <a:cs typeface="Arial" charset="0"/>
              </a:endParaRPr>
            </a:p>
          </p:txBody>
        </p:sp>
        <p:sp>
          <p:nvSpPr>
            <p:cNvPr id="89336" name="Rectangle 223"/>
            <p:cNvSpPr>
              <a:spLocks noChangeArrowheads="1"/>
            </p:cNvSpPr>
            <p:nvPr/>
          </p:nvSpPr>
          <p:spPr bwMode="auto">
            <a:xfrm>
              <a:off x="400050" y="5756275"/>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SAL3139 Clinical NY</a:t>
              </a:r>
              <a:endParaRPr lang="en-US" sz="400">
                <a:cs typeface="Arial" charset="0"/>
              </a:endParaRPr>
            </a:p>
          </p:txBody>
        </p:sp>
        <p:sp>
          <p:nvSpPr>
            <p:cNvPr id="89337" name="Rectangle 224"/>
            <p:cNvSpPr>
              <a:spLocks noChangeArrowheads="1"/>
            </p:cNvSpPr>
            <p:nvPr/>
          </p:nvSpPr>
          <p:spPr bwMode="auto">
            <a:xfrm>
              <a:off x="468982" y="3435709"/>
              <a:ext cx="958125"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FDA1200 SAL2917 Cumin Powder India        </a:t>
              </a:r>
              <a:endParaRPr lang="en-US" sz="400">
                <a:latin typeface="Arial" charset="0"/>
                <a:cs typeface="Arial" charset="0"/>
              </a:endParaRPr>
            </a:p>
          </p:txBody>
        </p:sp>
        <p:sp>
          <p:nvSpPr>
            <p:cNvPr id="89338" name="Rectangle 225"/>
            <p:cNvSpPr>
              <a:spLocks noChangeArrowheads="1"/>
            </p:cNvSpPr>
            <p:nvPr/>
          </p:nvSpPr>
          <p:spPr bwMode="auto">
            <a:xfrm>
              <a:off x="400050" y="6569074"/>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SAL3146 Clinical NY</a:t>
              </a:r>
              <a:endParaRPr lang="en-US" sz="400">
                <a:cs typeface="Arial" charset="0"/>
              </a:endParaRPr>
            </a:p>
          </p:txBody>
        </p:sp>
        <p:sp>
          <p:nvSpPr>
            <p:cNvPr id="89339" name="Rectangle 226"/>
            <p:cNvSpPr>
              <a:spLocks noChangeArrowheads="1"/>
            </p:cNvSpPr>
            <p:nvPr/>
          </p:nvSpPr>
          <p:spPr bwMode="auto">
            <a:xfrm>
              <a:off x="468982" y="3322074"/>
              <a:ext cx="775088"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FDA1132 SAL2916 Shrimp India        </a:t>
              </a:r>
              <a:endParaRPr lang="en-US" sz="400">
                <a:latin typeface="Arial" charset="0"/>
                <a:cs typeface="Arial" charset="0"/>
              </a:endParaRPr>
            </a:p>
          </p:txBody>
        </p:sp>
        <p:sp>
          <p:nvSpPr>
            <p:cNvPr id="89340" name="Rectangle 227"/>
            <p:cNvSpPr>
              <a:spLocks noChangeArrowheads="1"/>
            </p:cNvSpPr>
            <p:nvPr/>
          </p:nvSpPr>
          <p:spPr bwMode="auto">
            <a:xfrm>
              <a:off x="468982" y="2913529"/>
              <a:ext cx="1595368"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FDA1163 SAL2879 Frozen Raw Esomus Swaison Whole   Vietnam       </a:t>
              </a:r>
              <a:endParaRPr lang="en-US" sz="400">
                <a:latin typeface="Arial" charset="0"/>
                <a:cs typeface="Arial" charset="0"/>
              </a:endParaRPr>
            </a:p>
          </p:txBody>
        </p:sp>
        <p:sp>
          <p:nvSpPr>
            <p:cNvPr id="89341" name="Rectangle 228"/>
            <p:cNvSpPr>
              <a:spLocks noChangeArrowheads="1"/>
            </p:cNvSpPr>
            <p:nvPr/>
          </p:nvSpPr>
          <p:spPr bwMode="auto">
            <a:xfrm>
              <a:off x="468982" y="3552049"/>
              <a:ext cx="1034956"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FDA1131 SAL2915 Frozen Rohu Rish India        </a:t>
              </a:r>
              <a:endParaRPr lang="en-US" sz="400">
                <a:latin typeface="Arial" charset="0"/>
                <a:cs typeface="Arial" charset="0"/>
              </a:endParaRPr>
            </a:p>
          </p:txBody>
        </p:sp>
        <p:sp>
          <p:nvSpPr>
            <p:cNvPr id="89342" name="Rectangle 229"/>
            <p:cNvSpPr>
              <a:spLocks noChangeArrowheads="1"/>
            </p:cNvSpPr>
            <p:nvPr/>
          </p:nvSpPr>
          <p:spPr bwMode="auto">
            <a:xfrm>
              <a:off x="432826" y="4653227"/>
              <a:ext cx="772827"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FDA1127 SAL2907 Shrimp India        </a:t>
              </a:r>
              <a:endParaRPr lang="en-US" sz="400">
                <a:latin typeface="Arial" charset="0"/>
                <a:cs typeface="Arial" charset="0"/>
              </a:endParaRPr>
            </a:p>
          </p:txBody>
        </p:sp>
        <p:sp>
          <p:nvSpPr>
            <p:cNvPr id="89343" name="Rectangle 230"/>
            <p:cNvSpPr>
              <a:spLocks noChangeArrowheads="1"/>
            </p:cNvSpPr>
            <p:nvPr/>
          </p:nvSpPr>
          <p:spPr bwMode="auto">
            <a:xfrm>
              <a:off x="400050" y="6162676"/>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SAL3151 Clinical NY</a:t>
              </a:r>
              <a:endParaRPr lang="en-US" sz="400">
                <a:cs typeface="Arial" charset="0"/>
              </a:endParaRPr>
            </a:p>
          </p:txBody>
        </p:sp>
        <p:sp>
          <p:nvSpPr>
            <p:cNvPr id="89344" name="Rectangle 231"/>
            <p:cNvSpPr>
              <a:spLocks noChangeArrowheads="1"/>
            </p:cNvSpPr>
            <p:nvPr/>
          </p:nvSpPr>
          <p:spPr bwMode="auto">
            <a:xfrm>
              <a:off x="468982" y="3608867"/>
              <a:ext cx="910671"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FDA1207 SAL2925 Chili Powder India        </a:t>
              </a:r>
              <a:endParaRPr lang="en-US" sz="400">
                <a:latin typeface="Arial" charset="0"/>
                <a:cs typeface="Arial" charset="0"/>
              </a:endParaRPr>
            </a:p>
          </p:txBody>
        </p:sp>
        <p:sp>
          <p:nvSpPr>
            <p:cNvPr id="89345" name="Rectangle 232"/>
            <p:cNvSpPr>
              <a:spLocks noChangeArrowheads="1"/>
            </p:cNvSpPr>
            <p:nvPr/>
          </p:nvSpPr>
          <p:spPr bwMode="auto">
            <a:xfrm>
              <a:off x="466723" y="2624031"/>
              <a:ext cx="1066592"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FDA1157 SAL2908 Ground Red Pepper USA         </a:t>
              </a:r>
              <a:endParaRPr lang="en-US" sz="400">
                <a:latin typeface="Arial" charset="0"/>
                <a:cs typeface="Arial" charset="0"/>
              </a:endParaRPr>
            </a:p>
          </p:txBody>
        </p:sp>
        <p:sp>
          <p:nvSpPr>
            <p:cNvPr id="89346" name="Rectangle 233"/>
            <p:cNvSpPr>
              <a:spLocks noChangeArrowheads="1"/>
            </p:cNvSpPr>
            <p:nvPr/>
          </p:nvSpPr>
          <p:spPr bwMode="auto">
            <a:xfrm>
              <a:off x="400050" y="5699125"/>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SAL3126 Clinical MD</a:t>
              </a:r>
              <a:endParaRPr lang="en-US" sz="400">
                <a:cs typeface="Arial" charset="0"/>
              </a:endParaRPr>
            </a:p>
          </p:txBody>
        </p:sp>
        <p:sp>
          <p:nvSpPr>
            <p:cNvPr id="89347" name="Rectangle 234"/>
            <p:cNvSpPr>
              <a:spLocks noChangeArrowheads="1"/>
            </p:cNvSpPr>
            <p:nvPr/>
          </p:nvSpPr>
          <p:spPr bwMode="auto">
            <a:xfrm>
              <a:off x="471242" y="3495232"/>
              <a:ext cx="1125345"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FDA1129 SAL2911 Organic Black Pepper India        </a:t>
              </a:r>
              <a:endParaRPr lang="en-US" sz="400">
                <a:latin typeface="Arial" charset="0"/>
                <a:cs typeface="Arial" charset="0"/>
              </a:endParaRPr>
            </a:p>
          </p:txBody>
        </p:sp>
        <p:sp>
          <p:nvSpPr>
            <p:cNvPr id="89348" name="Rectangle 235"/>
            <p:cNvSpPr>
              <a:spLocks noChangeArrowheads="1"/>
            </p:cNvSpPr>
            <p:nvPr/>
          </p:nvSpPr>
          <p:spPr bwMode="auto">
            <a:xfrm>
              <a:off x="400050" y="5640387"/>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SAL3130 Clinical MD</a:t>
              </a:r>
              <a:endParaRPr lang="en-US" sz="400">
                <a:cs typeface="Arial" charset="0"/>
              </a:endParaRPr>
            </a:p>
          </p:txBody>
        </p:sp>
        <p:sp>
          <p:nvSpPr>
            <p:cNvPr id="89349" name="Rectangle 236"/>
            <p:cNvSpPr>
              <a:spLocks noChangeArrowheads="1"/>
            </p:cNvSpPr>
            <p:nvPr/>
          </p:nvSpPr>
          <p:spPr bwMode="auto">
            <a:xfrm>
              <a:off x="398931" y="5467611"/>
              <a:ext cx="1071111"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FDA1114 SAL2881 Frozen Raw Shrimp India        </a:t>
              </a:r>
              <a:endParaRPr lang="en-US" sz="400">
                <a:latin typeface="Arial" charset="0"/>
                <a:cs typeface="Arial" charset="0"/>
              </a:endParaRPr>
            </a:p>
          </p:txBody>
        </p:sp>
        <p:sp>
          <p:nvSpPr>
            <p:cNvPr id="89350" name="Rectangle 237"/>
            <p:cNvSpPr>
              <a:spLocks noChangeArrowheads="1"/>
            </p:cNvSpPr>
            <p:nvPr/>
          </p:nvSpPr>
          <p:spPr bwMode="auto">
            <a:xfrm>
              <a:off x="400050" y="5815012"/>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SAL3148 Clinical NY</a:t>
              </a:r>
              <a:endParaRPr lang="en-US" sz="400">
                <a:cs typeface="Arial" charset="0"/>
              </a:endParaRPr>
            </a:p>
          </p:txBody>
        </p:sp>
        <p:sp>
          <p:nvSpPr>
            <p:cNvPr id="89351" name="Rectangle 238"/>
            <p:cNvSpPr>
              <a:spLocks noChangeArrowheads="1"/>
            </p:cNvSpPr>
            <p:nvPr/>
          </p:nvSpPr>
          <p:spPr bwMode="auto">
            <a:xfrm>
              <a:off x="400050" y="5930900"/>
              <a:ext cx="508000"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SAL3127 Clinical MD</a:t>
              </a:r>
              <a:endParaRPr lang="en-US" sz="400">
                <a:cs typeface="Arial" charset="0"/>
              </a:endParaRPr>
            </a:p>
          </p:txBody>
        </p:sp>
        <p:sp>
          <p:nvSpPr>
            <p:cNvPr id="89352" name="Rectangle 239"/>
            <p:cNvSpPr>
              <a:spLocks noChangeArrowheads="1"/>
            </p:cNvSpPr>
            <p:nvPr/>
          </p:nvSpPr>
          <p:spPr bwMode="auto">
            <a:xfrm>
              <a:off x="400050" y="5524500"/>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SAL3150 Clinical NY</a:t>
              </a:r>
              <a:endParaRPr lang="en-US" sz="400">
                <a:cs typeface="Arial" charset="0"/>
              </a:endParaRPr>
            </a:p>
          </p:txBody>
        </p:sp>
        <p:sp>
          <p:nvSpPr>
            <p:cNvPr id="89353" name="Rectangle 240"/>
            <p:cNvSpPr>
              <a:spLocks noChangeArrowheads="1"/>
            </p:cNvSpPr>
            <p:nvPr/>
          </p:nvSpPr>
          <p:spPr bwMode="auto">
            <a:xfrm>
              <a:off x="400050" y="6858000"/>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SAL3156 Clinical NY</a:t>
              </a:r>
              <a:endParaRPr lang="en-US" sz="400">
                <a:cs typeface="Arial" charset="0"/>
              </a:endParaRPr>
            </a:p>
          </p:txBody>
        </p:sp>
        <p:sp>
          <p:nvSpPr>
            <p:cNvPr id="89354" name="Rectangle 241"/>
            <p:cNvSpPr>
              <a:spLocks noChangeArrowheads="1"/>
            </p:cNvSpPr>
            <p:nvPr/>
          </p:nvSpPr>
          <p:spPr bwMode="auto">
            <a:xfrm>
              <a:off x="466723" y="2507689"/>
              <a:ext cx="1299343"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FDA1141 SAL2884 Frozen Crab with Claws  Sri Lanka      </a:t>
              </a:r>
              <a:endParaRPr lang="en-US" sz="400">
                <a:latin typeface="Arial" charset="0"/>
                <a:cs typeface="Arial" charset="0"/>
              </a:endParaRPr>
            </a:p>
          </p:txBody>
        </p:sp>
        <p:sp>
          <p:nvSpPr>
            <p:cNvPr id="89355" name="Rectangle 242"/>
            <p:cNvSpPr>
              <a:spLocks noChangeArrowheads="1"/>
            </p:cNvSpPr>
            <p:nvPr/>
          </p:nvSpPr>
          <p:spPr bwMode="auto">
            <a:xfrm>
              <a:off x="400050" y="6337301"/>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SAL3145 Clinical NY</a:t>
              </a:r>
              <a:endParaRPr lang="en-US" sz="400">
                <a:cs typeface="Arial" charset="0"/>
              </a:endParaRPr>
            </a:p>
          </p:txBody>
        </p:sp>
        <p:sp>
          <p:nvSpPr>
            <p:cNvPr id="89356" name="Rectangle 243"/>
            <p:cNvSpPr>
              <a:spLocks noChangeArrowheads="1"/>
            </p:cNvSpPr>
            <p:nvPr/>
          </p:nvSpPr>
          <p:spPr bwMode="auto">
            <a:xfrm>
              <a:off x="400050" y="6684964"/>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SAL3143 Clinical NY</a:t>
              </a:r>
              <a:endParaRPr lang="en-US" sz="400">
                <a:cs typeface="Arial" charset="0"/>
              </a:endParaRPr>
            </a:p>
          </p:txBody>
        </p:sp>
        <p:sp>
          <p:nvSpPr>
            <p:cNvPr id="89357" name="Rectangle 244"/>
            <p:cNvSpPr>
              <a:spLocks noChangeArrowheads="1"/>
            </p:cNvSpPr>
            <p:nvPr/>
          </p:nvSpPr>
          <p:spPr bwMode="auto">
            <a:xfrm>
              <a:off x="400050" y="6742112"/>
              <a:ext cx="498475"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cs typeface="Arial" charset="0"/>
                </a:rPr>
                <a:t>SAL3154 Clinical NY</a:t>
              </a:r>
              <a:endParaRPr lang="en-US" sz="400">
                <a:cs typeface="Arial" charset="0"/>
              </a:endParaRPr>
            </a:p>
          </p:txBody>
        </p:sp>
        <p:sp>
          <p:nvSpPr>
            <p:cNvPr id="89358" name="Rectangle 245"/>
            <p:cNvSpPr>
              <a:spLocks noChangeArrowheads="1"/>
            </p:cNvSpPr>
            <p:nvPr/>
          </p:nvSpPr>
          <p:spPr bwMode="auto">
            <a:xfrm>
              <a:off x="473501" y="3784730"/>
              <a:ext cx="892593" cy="21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FDA1138 SAL2900 Coriander Mexico       </a:t>
              </a:r>
              <a:endParaRPr lang="en-US" sz="400">
                <a:latin typeface="Arial" charset="0"/>
                <a:cs typeface="Arial" charset="0"/>
              </a:endParaRPr>
            </a:p>
          </p:txBody>
        </p:sp>
        <p:sp>
          <p:nvSpPr>
            <p:cNvPr id="89359" name="Rectangle 246"/>
            <p:cNvSpPr>
              <a:spLocks noChangeArrowheads="1"/>
            </p:cNvSpPr>
            <p:nvPr/>
          </p:nvSpPr>
          <p:spPr bwMode="auto">
            <a:xfrm>
              <a:off x="430567" y="4539592"/>
              <a:ext cx="1010098" cy="2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b="1">
                  <a:solidFill>
                    <a:srgbClr val="000000"/>
                  </a:solidFill>
                  <a:latin typeface="Arial" charset="0"/>
                  <a:cs typeface="Arial" charset="0"/>
                </a:rPr>
                <a:t>FDA1125 SAL2905 Turmeric Powder India        </a:t>
              </a:r>
              <a:endParaRPr lang="en-US" sz="400">
                <a:latin typeface="Arial" charset="0"/>
                <a:cs typeface="Arial" charset="0"/>
              </a:endParaRPr>
            </a:p>
          </p:txBody>
        </p:sp>
      </p:grpSp>
      <p:sp>
        <p:nvSpPr>
          <p:cNvPr id="514" name="Rectangle 513"/>
          <p:cNvSpPr>
            <a:spLocks noChangeArrowheads="1"/>
          </p:cNvSpPr>
          <p:nvPr/>
        </p:nvSpPr>
        <p:spPr bwMode="auto">
          <a:xfrm>
            <a:off x="1016000" y="4381500"/>
            <a:ext cx="1568450" cy="1479550"/>
          </a:xfrm>
          <a:prstGeom prst="rect">
            <a:avLst/>
          </a:prstGeom>
          <a:noFill/>
          <a:ln w="28575">
            <a:solidFill>
              <a:srgbClr val="00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516" name="Straight Connector 515"/>
          <p:cNvCxnSpPr>
            <a:cxnSpLocks noChangeShapeType="1"/>
          </p:cNvCxnSpPr>
          <p:nvPr/>
        </p:nvCxnSpPr>
        <p:spPr bwMode="auto">
          <a:xfrm rot="5400000" flipH="1" flipV="1">
            <a:off x="1860550" y="3003550"/>
            <a:ext cx="2101850" cy="641350"/>
          </a:xfrm>
          <a:prstGeom prst="line">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8" name="Straight Connector 517"/>
          <p:cNvCxnSpPr>
            <a:cxnSpLocks noChangeShapeType="1"/>
          </p:cNvCxnSpPr>
          <p:nvPr/>
        </p:nvCxnSpPr>
        <p:spPr bwMode="auto">
          <a:xfrm>
            <a:off x="2571750" y="5861050"/>
            <a:ext cx="882650" cy="317500"/>
          </a:xfrm>
          <a:prstGeom prst="line">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19" name="Right Bracket 518"/>
          <p:cNvSpPr>
            <a:spLocks/>
          </p:cNvSpPr>
          <p:nvPr/>
        </p:nvSpPr>
        <p:spPr bwMode="auto">
          <a:xfrm>
            <a:off x="5118100" y="2901950"/>
            <a:ext cx="293688" cy="1600200"/>
          </a:xfrm>
          <a:prstGeom prst="rightBracket">
            <a:avLst>
              <a:gd name="adj" fmla="val 8324"/>
            </a:avLst>
          </a:prstGeom>
          <a:noFill/>
          <a:ln w="25400">
            <a:solidFill>
              <a:srgbClr val="00009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89114" name="TextBox 519"/>
          <p:cNvSpPr txBox="1">
            <a:spLocks noChangeArrowheads="1"/>
          </p:cNvSpPr>
          <p:nvPr/>
        </p:nvSpPr>
        <p:spPr bwMode="auto">
          <a:xfrm>
            <a:off x="4559300" y="44640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0000"/>
                </a:solidFill>
                <a:cs typeface="Arial" charset="0"/>
              </a:rPr>
              <a:t>&lt;=5 SNPs</a:t>
            </a:r>
          </a:p>
        </p:txBody>
      </p:sp>
      <p:sp>
        <p:nvSpPr>
          <p:cNvPr id="521" name="Rectangle 520"/>
          <p:cNvSpPr/>
          <p:nvPr/>
        </p:nvSpPr>
        <p:spPr>
          <a:xfrm>
            <a:off x="5267325" y="6061075"/>
            <a:ext cx="139700" cy="241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 name="Right Bracket 521"/>
          <p:cNvSpPr>
            <a:spLocks/>
          </p:cNvSpPr>
          <p:nvPr/>
        </p:nvSpPr>
        <p:spPr bwMode="auto">
          <a:xfrm>
            <a:off x="4330700" y="3048000"/>
            <a:ext cx="288925" cy="3225800"/>
          </a:xfrm>
          <a:prstGeom prst="rightBracket">
            <a:avLst>
              <a:gd name="adj" fmla="val 8322"/>
            </a:avLst>
          </a:prstGeom>
          <a:noFill/>
          <a:ln w="25400">
            <a:solidFill>
              <a:srgbClr val="00009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89117" name="TextBox 522"/>
          <p:cNvSpPr txBox="1">
            <a:spLocks noChangeArrowheads="1"/>
          </p:cNvSpPr>
          <p:nvPr/>
        </p:nvSpPr>
        <p:spPr bwMode="auto">
          <a:xfrm>
            <a:off x="5456238" y="3524250"/>
            <a:ext cx="124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0000"/>
                </a:solidFill>
                <a:cs typeface="Arial" charset="0"/>
              </a:rPr>
              <a:t>20-25 SNPs</a:t>
            </a:r>
          </a:p>
        </p:txBody>
      </p:sp>
      <p:sp>
        <p:nvSpPr>
          <p:cNvPr id="89118" name="TextBox 524"/>
          <p:cNvSpPr txBox="1">
            <a:spLocks noChangeArrowheads="1"/>
          </p:cNvSpPr>
          <p:nvPr/>
        </p:nvSpPr>
        <p:spPr bwMode="auto">
          <a:xfrm>
            <a:off x="7412038" y="4845050"/>
            <a:ext cx="147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0000"/>
                </a:solidFill>
                <a:cs typeface="Arial" charset="0"/>
              </a:rPr>
              <a:t>110-130 SNPs</a:t>
            </a:r>
          </a:p>
        </p:txBody>
      </p:sp>
      <p:sp>
        <p:nvSpPr>
          <p:cNvPr id="89119" name="Rectangle 2"/>
          <p:cNvSpPr>
            <a:spLocks noGrp="1" noChangeArrowheads="1"/>
          </p:cNvSpPr>
          <p:nvPr>
            <p:ph type="title" idx="4294967295"/>
          </p:nvPr>
        </p:nvSpPr>
        <p:spPr>
          <a:xfrm>
            <a:off x="3048000" y="533400"/>
            <a:ext cx="8229600" cy="1143000"/>
          </a:xfrm>
        </p:spPr>
        <p:txBody>
          <a:bodyPr/>
          <a:lstStyle/>
          <a:p>
            <a:r>
              <a:rPr lang="en-US" sz="3200" i="1">
                <a:latin typeface="Arial" charset="0"/>
              </a:rPr>
              <a:t>S</a:t>
            </a:r>
            <a:r>
              <a:rPr lang="en-US" sz="3200">
                <a:latin typeface="Arial" charset="0"/>
              </a:rPr>
              <a:t>. Bareilly Phylogeny</a:t>
            </a:r>
          </a:p>
        </p:txBody>
      </p:sp>
      <p:pic>
        <p:nvPicPr>
          <p:cNvPr id="89120" name="Picture 25" descr="ORS_logo_Pag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631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5138"/>
            <a:ext cx="9144000" cy="45402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 name="5-Point Star 20"/>
          <p:cNvSpPr>
            <a:spLocks/>
          </p:cNvSpPr>
          <p:nvPr/>
        </p:nvSpPr>
        <p:spPr bwMode="auto">
          <a:xfrm>
            <a:off x="6705600" y="37846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2" name="5-Point Star 21"/>
          <p:cNvSpPr>
            <a:spLocks/>
          </p:cNvSpPr>
          <p:nvPr/>
        </p:nvSpPr>
        <p:spPr bwMode="auto">
          <a:xfrm>
            <a:off x="6477000" y="42418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3" name="5-Point Star 22"/>
          <p:cNvSpPr>
            <a:spLocks/>
          </p:cNvSpPr>
          <p:nvPr/>
        </p:nvSpPr>
        <p:spPr bwMode="auto">
          <a:xfrm>
            <a:off x="6400800" y="37846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4" name="5-Point Star 23"/>
          <p:cNvSpPr>
            <a:spLocks/>
          </p:cNvSpPr>
          <p:nvPr/>
        </p:nvSpPr>
        <p:spPr bwMode="auto">
          <a:xfrm>
            <a:off x="6248400" y="35560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5" name="5-Point Star 24"/>
          <p:cNvSpPr>
            <a:spLocks/>
          </p:cNvSpPr>
          <p:nvPr/>
        </p:nvSpPr>
        <p:spPr bwMode="auto">
          <a:xfrm>
            <a:off x="5943600" y="35560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6" name="5-Point Star 25"/>
          <p:cNvSpPr>
            <a:spLocks/>
          </p:cNvSpPr>
          <p:nvPr/>
        </p:nvSpPr>
        <p:spPr bwMode="auto">
          <a:xfrm>
            <a:off x="5715000" y="37084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7" name="5-Point Star 26"/>
          <p:cNvSpPr>
            <a:spLocks/>
          </p:cNvSpPr>
          <p:nvPr/>
        </p:nvSpPr>
        <p:spPr bwMode="auto">
          <a:xfrm>
            <a:off x="6934200" y="34798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8" name="5-Point Star 27"/>
          <p:cNvSpPr>
            <a:spLocks/>
          </p:cNvSpPr>
          <p:nvPr/>
        </p:nvSpPr>
        <p:spPr bwMode="auto">
          <a:xfrm>
            <a:off x="5410200" y="33274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29" name="5-Point Star 28"/>
          <p:cNvSpPr>
            <a:spLocks/>
          </p:cNvSpPr>
          <p:nvPr/>
        </p:nvSpPr>
        <p:spPr bwMode="auto">
          <a:xfrm>
            <a:off x="1600200" y="30226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30" name="5-Point Star 29"/>
          <p:cNvSpPr>
            <a:spLocks/>
          </p:cNvSpPr>
          <p:nvPr/>
        </p:nvSpPr>
        <p:spPr bwMode="auto">
          <a:xfrm>
            <a:off x="609600" y="30226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31" name="5-Point Star 30"/>
          <p:cNvSpPr>
            <a:spLocks/>
          </p:cNvSpPr>
          <p:nvPr/>
        </p:nvSpPr>
        <p:spPr bwMode="auto">
          <a:xfrm>
            <a:off x="990600" y="3251200"/>
            <a:ext cx="152400" cy="152400"/>
          </a:xfrm>
          <a:custGeom>
            <a:avLst/>
            <a:gdLst>
              <a:gd name="T0" fmla="*/ 76200 w 152400"/>
              <a:gd name="T1" fmla="*/ 0 h 152400"/>
              <a:gd name="T2" fmla="*/ 0 w 152400"/>
              <a:gd name="T3" fmla="*/ 58211 h 152400"/>
              <a:gd name="T4" fmla="*/ 29106 w 152400"/>
              <a:gd name="T5" fmla="*/ 152399 h 152400"/>
              <a:gd name="T6" fmla="*/ 123294 w 152400"/>
              <a:gd name="T7" fmla="*/ 152399 h 152400"/>
              <a:gd name="T8" fmla="*/ 152400 w 152400"/>
              <a:gd name="T9" fmla="*/ 58211 h 152400"/>
              <a:gd name="T10" fmla="*/ 17694720 60000 65536"/>
              <a:gd name="T11" fmla="*/ 11796480 60000 65536"/>
              <a:gd name="T12" fmla="*/ 5898240 60000 65536"/>
              <a:gd name="T13" fmla="*/ 5898240 60000 65536"/>
              <a:gd name="T14" fmla="*/ 0 60000 65536"/>
              <a:gd name="T15" fmla="*/ 47095 w 152400"/>
              <a:gd name="T16" fmla="*/ 58212 h 152400"/>
              <a:gd name="T17" fmla="*/ 105305 w 152400"/>
              <a:gd name="T18" fmla="*/ 116422 h 152400"/>
            </a:gdLst>
            <a:ahLst/>
            <a:cxnLst>
              <a:cxn ang="T10">
                <a:pos x="T0" y="T1"/>
              </a:cxn>
              <a:cxn ang="T11">
                <a:pos x="T2" y="T3"/>
              </a:cxn>
              <a:cxn ang="T12">
                <a:pos x="T4" y="T5"/>
              </a:cxn>
              <a:cxn ang="T13">
                <a:pos x="T6" y="T7"/>
              </a:cxn>
              <a:cxn ang="T14">
                <a:pos x="T8" y="T9"/>
              </a:cxn>
            </a:cxnLst>
            <a:rect l="T15" t="T16" r="T17" b="T18"/>
            <a:pathLst>
              <a:path w="152400" h="152400">
                <a:moveTo>
                  <a:pt x="0" y="58211"/>
                </a:moveTo>
                <a:lnTo>
                  <a:pt x="58212" y="58212"/>
                </a:lnTo>
                <a:lnTo>
                  <a:pt x="76200" y="0"/>
                </a:lnTo>
                <a:lnTo>
                  <a:pt x="94188" y="58212"/>
                </a:lnTo>
                <a:lnTo>
                  <a:pt x="152400" y="58211"/>
                </a:lnTo>
                <a:lnTo>
                  <a:pt x="105305" y="94188"/>
                </a:lnTo>
                <a:lnTo>
                  <a:pt x="123294" y="152399"/>
                </a:lnTo>
                <a:lnTo>
                  <a:pt x="76200" y="116422"/>
                </a:lnTo>
                <a:lnTo>
                  <a:pt x="29106" y="152399"/>
                </a:lnTo>
                <a:lnTo>
                  <a:pt x="47095" y="94188"/>
                </a:lnTo>
                <a:close/>
              </a:path>
            </a:pathLst>
          </a:custGeom>
          <a:solidFill>
            <a:srgbClr val="FF0000"/>
          </a:solidFill>
          <a:ln w="9525" cap="flat" cmpd="sng">
            <a:solidFill>
              <a:srgbClr val="FF0000"/>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cs typeface="Arial" charset="0"/>
            </a:endParaRPr>
          </a:p>
        </p:txBody>
      </p:sp>
      <p:sp>
        <p:nvSpPr>
          <p:cNvPr id="32" name="Right Arrow 31"/>
          <p:cNvSpPr>
            <a:spLocks noChangeArrowheads="1"/>
          </p:cNvSpPr>
          <p:nvPr/>
        </p:nvSpPr>
        <p:spPr bwMode="auto">
          <a:xfrm rot="19380000">
            <a:off x="5427663" y="3860800"/>
            <a:ext cx="304800" cy="158750"/>
          </a:xfrm>
          <a:prstGeom prst="rightArrow">
            <a:avLst>
              <a:gd name="adj1" fmla="val 50000"/>
              <a:gd name="adj2" fmla="val 50000"/>
            </a:avLst>
          </a:prstGeom>
          <a:solidFill>
            <a:srgbClr val="FFFF00"/>
          </a:solidFill>
          <a:ln w="9525">
            <a:solidFill>
              <a:srgbClr val="FFFF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36878"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3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5"/>
          <p:cNvSpPr txBox="1">
            <a:spLocks noChangeArrowheads="1"/>
          </p:cNvSpPr>
          <p:nvPr/>
        </p:nvSpPr>
        <p:spPr bwMode="auto">
          <a:xfrm>
            <a:off x="5245100" y="895859"/>
            <a:ext cx="2463800" cy="707886"/>
          </a:xfrm>
          <a:prstGeom prst="rect">
            <a:avLst/>
          </a:prstGeom>
          <a:noFill/>
          <a:ln w="9525">
            <a:noFill/>
            <a:miter lim="800000"/>
            <a:headEnd/>
            <a:tailEnd/>
          </a:ln>
        </p:spPr>
        <p:txBody>
          <a:bodyPr>
            <a:spAutoFit/>
          </a:bodyPr>
          <a:lstStyle/>
          <a:p>
            <a:pPr>
              <a:defRPr/>
            </a:pPr>
            <a:r>
              <a:rPr lang="en-US" b="1" dirty="0">
                <a:latin typeface="+mn-lt"/>
                <a:cs typeface="Arial" charset="0"/>
              </a:rPr>
              <a:t>PFGE identical </a:t>
            </a:r>
            <a:r>
              <a:rPr lang="en-US" b="1" dirty="0">
                <a:solidFill>
                  <a:srgbClr val="FF0000"/>
                </a:solidFill>
                <a:latin typeface="+mn-lt"/>
                <a:cs typeface="Arial" charset="0"/>
              </a:rPr>
              <a:t>in red</a:t>
            </a:r>
          </a:p>
        </p:txBody>
      </p:sp>
      <p:sp>
        <p:nvSpPr>
          <p:cNvPr id="36881" name="TextBox 15"/>
          <p:cNvSpPr txBox="1">
            <a:spLocks noChangeArrowheads="1"/>
          </p:cNvSpPr>
          <p:nvPr/>
        </p:nvSpPr>
        <p:spPr bwMode="auto">
          <a:xfrm>
            <a:off x="2628900" y="55372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NGS distinguishes geographical structure among closely related </a:t>
            </a:r>
            <a:r>
              <a:rPr lang="en-US" i="1"/>
              <a:t>Salmonella </a:t>
            </a:r>
            <a:r>
              <a:rPr lang="en-US"/>
              <a:t>Bareilly strains</a:t>
            </a:r>
            <a:endParaRPr lang="en-US">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BetweennessAll.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5786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19660"/>
            <a:ext cx="533400" cy="5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645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9BA29B5-8EEB-0D49-B1B1-C48C7D8613F5}" type="slidenum">
              <a:rPr lang="en-US" sz="1400"/>
              <a:pPr eaLnBrk="1" hangingPunct="1"/>
              <a:t>15</a:t>
            </a:fld>
            <a:endParaRPr lang="en-US" sz="140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2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914400"/>
            <a:ext cx="8229600" cy="1143000"/>
          </a:xfrm>
        </p:spPr>
        <p:txBody>
          <a:bodyPr/>
          <a:lstStyle/>
          <a:p>
            <a:r>
              <a:rPr lang="en-US" sz="4000" u="sng">
                <a:latin typeface="Arial" charset="0"/>
              </a:rPr>
              <a:t>Applications of WGS in the Food Safety Environment</a:t>
            </a:r>
          </a:p>
        </p:txBody>
      </p:sp>
      <p:sp>
        <p:nvSpPr>
          <p:cNvPr id="31746" name="Content Placeholder 2"/>
          <p:cNvSpPr>
            <a:spLocks noGrp="1"/>
          </p:cNvSpPr>
          <p:nvPr>
            <p:ph idx="1"/>
          </p:nvPr>
        </p:nvSpPr>
        <p:spPr>
          <a:xfrm>
            <a:off x="685800" y="2187575"/>
            <a:ext cx="8458200" cy="4068763"/>
          </a:xfrm>
        </p:spPr>
        <p:txBody>
          <a:bodyPr/>
          <a:lstStyle/>
          <a:p>
            <a:pPr marL="0" indent="0">
              <a:buFontTx/>
              <a:buNone/>
            </a:pPr>
            <a:r>
              <a:rPr lang="en-US" sz="2400">
                <a:latin typeface="Arial" charset="0"/>
              </a:rPr>
              <a:t>Delimiting scope and traceback of food contamination events (Track-N-Trace)</a:t>
            </a:r>
          </a:p>
          <a:p>
            <a:pPr marL="0" indent="0">
              <a:buFontTx/>
              <a:buNone/>
            </a:pPr>
            <a:r>
              <a:rPr lang="en-US" sz="2400">
                <a:latin typeface="Arial" charset="0"/>
              </a:rPr>
              <a:t>Quality control for FDA testing and surveillance (Confidence in Regulatory Actions)</a:t>
            </a:r>
          </a:p>
          <a:p>
            <a:pPr marL="0" indent="0">
              <a:buFontTx/>
              <a:buNone/>
            </a:pPr>
            <a:r>
              <a:rPr lang="en-US" sz="2400">
                <a:latin typeface="Arial" charset="0"/>
              </a:rPr>
              <a:t>Preventive control monitoring for compliance standards (the “repeat offender” project)</a:t>
            </a:r>
          </a:p>
          <a:p>
            <a:pPr marL="0" indent="0">
              <a:buFontTx/>
              <a:buNone/>
            </a:pPr>
            <a:r>
              <a:rPr lang="en-US" sz="2400">
                <a:latin typeface="Arial" charset="0"/>
              </a:rPr>
              <a:t>ID, geno/pheno typing schemes (AST,Serotyping, VP) (CVM,CDRH,CFSAN) – risk assessment and adaptive change in </a:t>
            </a:r>
            <a:r>
              <a:rPr lang="en-US" sz="2400" i="1">
                <a:latin typeface="Arial" charset="0"/>
              </a:rPr>
              <a:t>Salmonella</a:t>
            </a:r>
            <a:r>
              <a:rPr lang="en-US" sz="2400">
                <a:latin typeface="Arial" charset="0"/>
              </a:rPr>
              <a:t> and </a:t>
            </a:r>
            <a:r>
              <a:rPr lang="en-US" sz="2400" i="1">
                <a:latin typeface="Arial" charset="0"/>
              </a:rPr>
              <a:t>Listeria</a:t>
            </a:r>
          </a:p>
          <a:p>
            <a:pPr marL="0" indent="0">
              <a:buFontTx/>
              <a:buNone/>
            </a:pPr>
            <a:r>
              <a:rPr lang="en-US" sz="2400">
                <a:latin typeface="Arial" charset="0"/>
              </a:rPr>
              <a:t>Metagenomics for probiotics, GAP improvements, and culture independent characterization of pathogens</a:t>
            </a:r>
          </a:p>
        </p:txBody>
      </p:sp>
      <p:sp>
        <p:nvSpPr>
          <p:cNvPr id="5" name="10-Point Star 10"/>
          <p:cNvSpPr>
            <a:spLocks/>
          </p:cNvSpPr>
          <p:nvPr/>
        </p:nvSpPr>
        <p:spPr bwMode="auto">
          <a:xfrm>
            <a:off x="381000" y="2362200"/>
            <a:ext cx="241300" cy="279400"/>
          </a:xfrm>
          <a:custGeom>
            <a:avLst/>
            <a:gdLst>
              <a:gd name="T0" fmla="*/ 0 w 241300"/>
              <a:gd name="T1" fmla="*/ 96530 h 279400"/>
              <a:gd name="T2" fmla="*/ 33346 w 241300"/>
              <a:gd name="T3" fmla="*/ 69849 h 279400"/>
              <a:gd name="T4" fmla="*/ 46084 w 241300"/>
              <a:gd name="T5" fmla="*/ 26680 h 279400"/>
              <a:gd name="T6" fmla="*/ 87303 w 241300"/>
              <a:gd name="T7" fmla="*/ 26679 h 279400"/>
              <a:gd name="T8" fmla="*/ 120650 w 241300"/>
              <a:gd name="T9" fmla="*/ 0 h 279400"/>
              <a:gd name="T10" fmla="*/ 153997 w 241300"/>
              <a:gd name="T11" fmla="*/ 26679 h 279400"/>
              <a:gd name="T12" fmla="*/ 195216 w 241300"/>
              <a:gd name="T13" fmla="*/ 26680 h 279400"/>
              <a:gd name="T14" fmla="*/ 207954 w 241300"/>
              <a:gd name="T15" fmla="*/ 69849 h 279400"/>
              <a:gd name="T16" fmla="*/ 241300 w 241300"/>
              <a:gd name="T17" fmla="*/ 96530 h 279400"/>
              <a:gd name="T18" fmla="*/ 228564 w 241300"/>
              <a:gd name="T19" fmla="*/ 139700 h 279400"/>
              <a:gd name="T20" fmla="*/ 241300 w 241300"/>
              <a:gd name="T21" fmla="*/ 182870 h 279400"/>
              <a:gd name="T22" fmla="*/ 207954 w 241300"/>
              <a:gd name="T23" fmla="*/ 209551 h 279400"/>
              <a:gd name="T24" fmla="*/ 195216 w 241300"/>
              <a:gd name="T25" fmla="*/ 252720 h 279400"/>
              <a:gd name="T26" fmla="*/ 153997 w 241300"/>
              <a:gd name="T27" fmla="*/ 252721 h 279400"/>
              <a:gd name="T28" fmla="*/ 120650 w 241300"/>
              <a:gd name="T29" fmla="*/ 279400 h 279400"/>
              <a:gd name="T30" fmla="*/ 87303 w 241300"/>
              <a:gd name="T31" fmla="*/ 252721 h 279400"/>
              <a:gd name="T32" fmla="*/ 46084 w 241300"/>
              <a:gd name="T33" fmla="*/ 252720 h 279400"/>
              <a:gd name="T34" fmla="*/ 33346 w 241300"/>
              <a:gd name="T35" fmla="*/ 209551 h 279400"/>
              <a:gd name="T36" fmla="*/ 0 w 241300"/>
              <a:gd name="T37" fmla="*/ 182870 h 279400"/>
              <a:gd name="T38" fmla="*/ 12736 w 241300"/>
              <a:gd name="T39" fmla="*/ 139700 h 279400"/>
              <a:gd name="T40" fmla="*/ 0 w 241300"/>
              <a:gd name="T41" fmla="*/ 96530 h 27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1300" h="279400">
                <a:moveTo>
                  <a:pt x="0" y="96530"/>
                </a:moveTo>
                <a:lnTo>
                  <a:pt x="33346" y="69849"/>
                </a:lnTo>
                <a:lnTo>
                  <a:pt x="46084" y="26680"/>
                </a:lnTo>
                <a:lnTo>
                  <a:pt x="87303" y="26679"/>
                </a:lnTo>
                <a:lnTo>
                  <a:pt x="120650" y="0"/>
                </a:lnTo>
                <a:lnTo>
                  <a:pt x="153997" y="26679"/>
                </a:lnTo>
                <a:lnTo>
                  <a:pt x="195216" y="26680"/>
                </a:lnTo>
                <a:lnTo>
                  <a:pt x="207954" y="69849"/>
                </a:lnTo>
                <a:lnTo>
                  <a:pt x="241300" y="96530"/>
                </a:lnTo>
                <a:lnTo>
                  <a:pt x="228564" y="139700"/>
                </a:lnTo>
                <a:lnTo>
                  <a:pt x="241300" y="182870"/>
                </a:lnTo>
                <a:lnTo>
                  <a:pt x="207954" y="209551"/>
                </a:lnTo>
                <a:lnTo>
                  <a:pt x="195216" y="252720"/>
                </a:lnTo>
                <a:lnTo>
                  <a:pt x="153997" y="252721"/>
                </a:lnTo>
                <a:lnTo>
                  <a:pt x="120650" y="279400"/>
                </a:lnTo>
                <a:lnTo>
                  <a:pt x="87303" y="252721"/>
                </a:lnTo>
                <a:lnTo>
                  <a:pt x="46084" y="252720"/>
                </a:lnTo>
                <a:lnTo>
                  <a:pt x="33346" y="209551"/>
                </a:lnTo>
                <a:lnTo>
                  <a:pt x="0" y="182870"/>
                </a:lnTo>
                <a:lnTo>
                  <a:pt x="12736" y="139700"/>
                </a:lnTo>
                <a:lnTo>
                  <a:pt x="0" y="96530"/>
                </a:lnTo>
                <a:close/>
              </a:path>
            </a:pathLst>
          </a:custGeom>
          <a:solidFill>
            <a:srgbClr val="FF0000"/>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cs typeface="Arial" charset="0"/>
            </a:endParaRPr>
          </a:p>
        </p:txBody>
      </p:sp>
      <p:sp>
        <p:nvSpPr>
          <p:cNvPr id="7" name="10-Point Star 12"/>
          <p:cNvSpPr>
            <a:spLocks/>
          </p:cNvSpPr>
          <p:nvPr/>
        </p:nvSpPr>
        <p:spPr bwMode="auto">
          <a:xfrm>
            <a:off x="381000" y="4183063"/>
            <a:ext cx="241300" cy="279400"/>
          </a:xfrm>
          <a:custGeom>
            <a:avLst/>
            <a:gdLst>
              <a:gd name="T0" fmla="*/ 0 w 241300"/>
              <a:gd name="T1" fmla="*/ 96530 h 279400"/>
              <a:gd name="T2" fmla="*/ 33346 w 241300"/>
              <a:gd name="T3" fmla="*/ 69849 h 279400"/>
              <a:gd name="T4" fmla="*/ 46084 w 241300"/>
              <a:gd name="T5" fmla="*/ 26680 h 279400"/>
              <a:gd name="T6" fmla="*/ 87303 w 241300"/>
              <a:gd name="T7" fmla="*/ 26679 h 279400"/>
              <a:gd name="T8" fmla="*/ 120650 w 241300"/>
              <a:gd name="T9" fmla="*/ 0 h 279400"/>
              <a:gd name="T10" fmla="*/ 153997 w 241300"/>
              <a:gd name="T11" fmla="*/ 26679 h 279400"/>
              <a:gd name="T12" fmla="*/ 195216 w 241300"/>
              <a:gd name="T13" fmla="*/ 26680 h 279400"/>
              <a:gd name="T14" fmla="*/ 207954 w 241300"/>
              <a:gd name="T15" fmla="*/ 69849 h 279400"/>
              <a:gd name="T16" fmla="*/ 241300 w 241300"/>
              <a:gd name="T17" fmla="*/ 96530 h 279400"/>
              <a:gd name="T18" fmla="*/ 228564 w 241300"/>
              <a:gd name="T19" fmla="*/ 139700 h 279400"/>
              <a:gd name="T20" fmla="*/ 241300 w 241300"/>
              <a:gd name="T21" fmla="*/ 182870 h 279400"/>
              <a:gd name="T22" fmla="*/ 207954 w 241300"/>
              <a:gd name="T23" fmla="*/ 209551 h 279400"/>
              <a:gd name="T24" fmla="*/ 195216 w 241300"/>
              <a:gd name="T25" fmla="*/ 252720 h 279400"/>
              <a:gd name="T26" fmla="*/ 153997 w 241300"/>
              <a:gd name="T27" fmla="*/ 252721 h 279400"/>
              <a:gd name="T28" fmla="*/ 120650 w 241300"/>
              <a:gd name="T29" fmla="*/ 279400 h 279400"/>
              <a:gd name="T30" fmla="*/ 87303 w 241300"/>
              <a:gd name="T31" fmla="*/ 252721 h 279400"/>
              <a:gd name="T32" fmla="*/ 46084 w 241300"/>
              <a:gd name="T33" fmla="*/ 252720 h 279400"/>
              <a:gd name="T34" fmla="*/ 33346 w 241300"/>
              <a:gd name="T35" fmla="*/ 209551 h 279400"/>
              <a:gd name="T36" fmla="*/ 0 w 241300"/>
              <a:gd name="T37" fmla="*/ 182870 h 279400"/>
              <a:gd name="T38" fmla="*/ 12736 w 241300"/>
              <a:gd name="T39" fmla="*/ 139700 h 279400"/>
              <a:gd name="T40" fmla="*/ 0 w 241300"/>
              <a:gd name="T41" fmla="*/ 96530 h 27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1300" h="279400">
                <a:moveTo>
                  <a:pt x="0" y="96530"/>
                </a:moveTo>
                <a:lnTo>
                  <a:pt x="33346" y="69849"/>
                </a:lnTo>
                <a:lnTo>
                  <a:pt x="46084" y="26680"/>
                </a:lnTo>
                <a:lnTo>
                  <a:pt x="87303" y="26679"/>
                </a:lnTo>
                <a:lnTo>
                  <a:pt x="120650" y="0"/>
                </a:lnTo>
                <a:lnTo>
                  <a:pt x="153997" y="26679"/>
                </a:lnTo>
                <a:lnTo>
                  <a:pt x="195216" y="26680"/>
                </a:lnTo>
                <a:lnTo>
                  <a:pt x="207954" y="69849"/>
                </a:lnTo>
                <a:lnTo>
                  <a:pt x="241300" y="96530"/>
                </a:lnTo>
                <a:lnTo>
                  <a:pt x="228564" y="139700"/>
                </a:lnTo>
                <a:lnTo>
                  <a:pt x="241300" y="182870"/>
                </a:lnTo>
                <a:lnTo>
                  <a:pt x="207954" y="209551"/>
                </a:lnTo>
                <a:lnTo>
                  <a:pt x="195216" y="252720"/>
                </a:lnTo>
                <a:lnTo>
                  <a:pt x="153997" y="252721"/>
                </a:lnTo>
                <a:lnTo>
                  <a:pt x="120650" y="279400"/>
                </a:lnTo>
                <a:lnTo>
                  <a:pt x="87303" y="252721"/>
                </a:lnTo>
                <a:lnTo>
                  <a:pt x="46084" y="252720"/>
                </a:lnTo>
                <a:lnTo>
                  <a:pt x="33346" y="209551"/>
                </a:lnTo>
                <a:lnTo>
                  <a:pt x="0" y="182870"/>
                </a:lnTo>
                <a:lnTo>
                  <a:pt x="12736" y="139700"/>
                </a:lnTo>
                <a:lnTo>
                  <a:pt x="0" y="96530"/>
                </a:lnTo>
                <a:close/>
              </a:path>
            </a:pathLst>
          </a:custGeom>
          <a:solidFill>
            <a:srgbClr val="FF0000"/>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cs typeface="Arial" charset="0"/>
            </a:endParaRPr>
          </a:p>
        </p:txBody>
      </p:sp>
      <p:pic>
        <p:nvPicPr>
          <p:cNvPr id="3174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30963"/>
            <a:ext cx="423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2" descr="ORS_logo_Pag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315075"/>
            <a:ext cx="7032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ANd9GcR9b48PSw4m7RC6J8HduVFJMFMHBoIz75NjJPv0kJH-DznXrD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3190875"/>
            <a:ext cx="523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7" descr="ANd9GcR9b48PSw4m7RC6J8HduVFJMFMHBoIz75NjJPv0kJH-DznXrD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5019675"/>
            <a:ext cx="523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Point Star 10"/>
          <p:cNvSpPr>
            <a:spLocks/>
          </p:cNvSpPr>
          <p:nvPr/>
        </p:nvSpPr>
        <p:spPr bwMode="auto">
          <a:xfrm>
            <a:off x="398463" y="6037263"/>
            <a:ext cx="241300" cy="279400"/>
          </a:xfrm>
          <a:custGeom>
            <a:avLst/>
            <a:gdLst>
              <a:gd name="T0" fmla="*/ 0 w 241300"/>
              <a:gd name="T1" fmla="*/ 96530 h 279400"/>
              <a:gd name="T2" fmla="*/ 33346 w 241300"/>
              <a:gd name="T3" fmla="*/ 69849 h 279400"/>
              <a:gd name="T4" fmla="*/ 46084 w 241300"/>
              <a:gd name="T5" fmla="*/ 26680 h 279400"/>
              <a:gd name="T6" fmla="*/ 87303 w 241300"/>
              <a:gd name="T7" fmla="*/ 26679 h 279400"/>
              <a:gd name="T8" fmla="*/ 120650 w 241300"/>
              <a:gd name="T9" fmla="*/ 0 h 279400"/>
              <a:gd name="T10" fmla="*/ 153997 w 241300"/>
              <a:gd name="T11" fmla="*/ 26679 h 279400"/>
              <a:gd name="T12" fmla="*/ 195216 w 241300"/>
              <a:gd name="T13" fmla="*/ 26680 h 279400"/>
              <a:gd name="T14" fmla="*/ 207954 w 241300"/>
              <a:gd name="T15" fmla="*/ 69849 h 279400"/>
              <a:gd name="T16" fmla="*/ 241300 w 241300"/>
              <a:gd name="T17" fmla="*/ 96530 h 279400"/>
              <a:gd name="T18" fmla="*/ 228564 w 241300"/>
              <a:gd name="T19" fmla="*/ 139700 h 279400"/>
              <a:gd name="T20" fmla="*/ 241300 w 241300"/>
              <a:gd name="T21" fmla="*/ 182870 h 279400"/>
              <a:gd name="T22" fmla="*/ 207954 w 241300"/>
              <a:gd name="T23" fmla="*/ 209551 h 279400"/>
              <a:gd name="T24" fmla="*/ 195216 w 241300"/>
              <a:gd name="T25" fmla="*/ 252720 h 279400"/>
              <a:gd name="T26" fmla="*/ 153997 w 241300"/>
              <a:gd name="T27" fmla="*/ 252721 h 279400"/>
              <a:gd name="T28" fmla="*/ 120650 w 241300"/>
              <a:gd name="T29" fmla="*/ 279400 h 279400"/>
              <a:gd name="T30" fmla="*/ 87303 w 241300"/>
              <a:gd name="T31" fmla="*/ 252721 h 279400"/>
              <a:gd name="T32" fmla="*/ 46084 w 241300"/>
              <a:gd name="T33" fmla="*/ 252720 h 279400"/>
              <a:gd name="T34" fmla="*/ 33346 w 241300"/>
              <a:gd name="T35" fmla="*/ 209551 h 279400"/>
              <a:gd name="T36" fmla="*/ 0 w 241300"/>
              <a:gd name="T37" fmla="*/ 182870 h 279400"/>
              <a:gd name="T38" fmla="*/ 12736 w 241300"/>
              <a:gd name="T39" fmla="*/ 139700 h 279400"/>
              <a:gd name="T40" fmla="*/ 0 w 241300"/>
              <a:gd name="T41" fmla="*/ 96530 h 27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1300" h="279400">
                <a:moveTo>
                  <a:pt x="0" y="96530"/>
                </a:moveTo>
                <a:lnTo>
                  <a:pt x="33346" y="69849"/>
                </a:lnTo>
                <a:lnTo>
                  <a:pt x="46084" y="26680"/>
                </a:lnTo>
                <a:lnTo>
                  <a:pt x="87303" y="26679"/>
                </a:lnTo>
                <a:lnTo>
                  <a:pt x="120650" y="0"/>
                </a:lnTo>
                <a:lnTo>
                  <a:pt x="153997" y="26679"/>
                </a:lnTo>
                <a:lnTo>
                  <a:pt x="195216" y="26680"/>
                </a:lnTo>
                <a:lnTo>
                  <a:pt x="207954" y="69849"/>
                </a:lnTo>
                <a:lnTo>
                  <a:pt x="241300" y="96530"/>
                </a:lnTo>
                <a:lnTo>
                  <a:pt x="228564" y="139700"/>
                </a:lnTo>
                <a:lnTo>
                  <a:pt x="241300" y="182870"/>
                </a:lnTo>
                <a:lnTo>
                  <a:pt x="207954" y="209551"/>
                </a:lnTo>
                <a:lnTo>
                  <a:pt x="195216" y="252720"/>
                </a:lnTo>
                <a:lnTo>
                  <a:pt x="153997" y="252721"/>
                </a:lnTo>
                <a:lnTo>
                  <a:pt x="120650" y="279400"/>
                </a:lnTo>
                <a:lnTo>
                  <a:pt x="87303" y="252721"/>
                </a:lnTo>
                <a:lnTo>
                  <a:pt x="46084" y="252720"/>
                </a:lnTo>
                <a:lnTo>
                  <a:pt x="33346" y="209551"/>
                </a:lnTo>
                <a:lnTo>
                  <a:pt x="0" y="182870"/>
                </a:lnTo>
                <a:lnTo>
                  <a:pt x="12736" y="139700"/>
                </a:lnTo>
                <a:lnTo>
                  <a:pt x="0" y="96530"/>
                </a:lnTo>
                <a:close/>
              </a:path>
            </a:pathLst>
          </a:custGeom>
          <a:solidFill>
            <a:srgbClr val="FF0000"/>
          </a:soli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cs typeface="Arial" charset="0"/>
            </a:endParaRPr>
          </a:p>
        </p:txBody>
      </p:sp>
    </p:spTree>
    <p:extLst>
      <p:ext uri="{BB962C8B-B14F-4D97-AF65-F5344CB8AC3E}">
        <p14:creationId xmlns:p14="http://schemas.microsoft.com/office/powerpoint/2010/main" val="16856841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slide_re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71613"/>
            <a:ext cx="3733800" cy="5105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76963"/>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259513"/>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p:cNvPicPr>
            <a:picLocks noChangeAspect="1"/>
          </p:cNvPicPr>
          <p:nvPr/>
        </p:nvPicPr>
        <p:blipFill>
          <a:blip r:embed="rId5">
            <a:extLst>
              <a:ext uri="{28A0092B-C50C-407E-A947-70E740481C1C}">
                <a14:useLocalDpi xmlns:a14="http://schemas.microsoft.com/office/drawing/2010/main" val="0"/>
              </a:ext>
            </a:extLst>
          </a:blip>
          <a:srcRect t="13057" b="18562"/>
          <a:stretch>
            <a:fillRect/>
          </a:stretch>
        </p:blipFill>
        <p:spPr bwMode="auto">
          <a:xfrm>
            <a:off x="6858000" y="4044950"/>
            <a:ext cx="16970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452813"/>
            <a:ext cx="419100" cy="41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200775"/>
            <a:ext cx="419100" cy="41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043613"/>
            <a:ext cx="419100" cy="41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Elbow Connector 9"/>
          <p:cNvCxnSpPr>
            <a:cxnSpLocks noChangeShapeType="1"/>
          </p:cNvCxnSpPr>
          <p:nvPr/>
        </p:nvCxnSpPr>
        <p:spPr bwMode="auto">
          <a:xfrm rot="5400000" flipH="1" flipV="1">
            <a:off x="6324600" y="5281613"/>
            <a:ext cx="762000" cy="762000"/>
          </a:xfrm>
          <a:prstGeom prst="bentConnector3">
            <a:avLst>
              <a:gd name="adj1" fmla="val 50000"/>
            </a:avLst>
          </a:prstGeom>
          <a:noFill/>
          <a:ln w="57150">
            <a:solidFill>
              <a:srgbClr val="000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7353" name="TextBox 15"/>
          <p:cNvSpPr txBox="1">
            <a:spLocks noChangeArrowheads="1"/>
          </p:cNvSpPr>
          <p:nvPr/>
        </p:nvSpPr>
        <p:spPr bwMode="auto">
          <a:xfrm>
            <a:off x="7140575" y="3554413"/>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solidFill>
                  <a:srgbClr val="FF0000"/>
                </a:solidFill>
              </a:rPr>
              <a:t>WGS</a:t>
            </a:r>
          </a:p>
        </p:txBody>
      </p:sp>
      <p:pic>
        <p:nvPicPr>
          <p:cNvPr id="57354"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186113"/>
            <a:ext cx="419100" cy="419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Elbow Connector 17"/>
          <p:cNvCxnSpPr>
            <a:cxnSpLocks noChangeShapeType="1"/>
          </p:cNvCxnSpPr>
          <p:nvPr/>
        </p:nvCxnSpPr>
        <p:spPr bwMode="auto">
          <a:xfrm>
            <a:off x="1905000" y="4672013"/>
            <a:ext cx="2209800" cy="1752600"/>
          </a:xfrm>
          <a:prstGeom prst="bentConnector3">
            <a:avLst>
              <a:gd name="adj1" fmla="val 50000"/>
            </a:avLst>
          </a:prstGeom>
          <a:noFill/>
          <a:ln w="57150">
            <a:solidFill>
              <a:srgbClr val="000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57356" name="Picture 21"/>
          <p:cNvPicPr>
            <a:picLocks noChangeAspect="1"/>
          </p:cNvPicPr>
          <p:nvPr/>
        </p:nvPicPr>
        <p:blipFill>
          <a:blip r:embed="rId7">
            <a:extLst>
              <a:ext uri="{28A0092B-C50C-407E-A947-70E740481C1C}">
                <a14:useLocalDpi xmlns:a14="http://schemas.microsoft.com/office/drawing/2010/main" val="0"/>
              </a:ext>
            </a:extLst>
          </a:blip>
          <a:srcRect l="21397" r="16466"/>
          <a:stretch>
            <a:fillRect/>
          </a:stretch>
        </p:blipFill>
        <p:spPr bwMode="auto">
          <a:xfrm>
            <a:off x="0" y="4176713"/>
            <a:ext cx="1854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23"/>
          <p:cNvSpPr txBox="1">
            <a:spLocks noChangeArrowheads="1"/>
          </p:cNvSpPr>
          <p:nvPr/>
        </p:nvSpPr>
        <p:spPr bwMode="auto">
          <a:xfrm>
            <a:off x="981075" y="4062413"/>
            <a:ext cx="16208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solidFill>
                  <a:srgbClr val="FF0000"/>
                </a:solidFill>
              </a:rPr>
              <a:t>MALDI-</a:t>
            </a:r>
          </a:p>
          <a:p>
            <a:pPr eaLnBrk="1" hangingPunct="1"/>
            <a:r>
              <a:rPr lang="en-US" sz="3200" b="1">
                <a:solidFill>
                  <a:srgbClr val="FF0000"/>
                </a:solidFill>
              </a:rPr>
              <a:t>TOF</a:t>
            </a:r>
          </a:p>
        </p:txBody>
      </p:sp>
      <p:pic>
        <p:nvPicPr>
          <p:cNvPr id="57358"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475" y="379571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Elbow Connector 25"/>
          <p:cNvCxnSpPr>
            <a:cxnSpLocks noChangeShapeType="1"/>
          </p:cNvCxnSpPr>
          <p:nvPr/>
        </p:nvCxnSpPr>
        <p:spPr bwMode="auto">
          <a:xfrm rot="10800000" flipV="1">
            <a:off x="4800600" y="2538413"/>
            <a:ext cx="2057400" cy="1143000"/>
          </a:xfrm>
          <a:prstGeom prst="bentConnector3">
            <a:avLst>
              <a:gd name="adj1" fmla="val 50000"/>
            </a:avLst>
          </a:prstGeom>
          <a:noFill/>
          <a:ln w="57150">
            <a:solidFill>
              <a:srgbClr val="000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57360"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400" y="1700213"/>
            <a:ext cx="210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1" name="TextBox 33"/>
          <p:cNvSpPr txBox="1">
            <a:spLocks noChangeArrowheads="1"/>
          </p:cNvSpPr>
          <p:nvPr/>
        </p:nvSpPr>
        <p:spPr bwMode="auto">
          <a:xfrm>
            <a:off x="7162800" y="1192213"/>
            <a:ext cx="130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solidFill>
                  <a:srgbClr val="FF0000"/>
                </a:solidFill>
              </a:rPr>
              <a:t>qPCR</a:t>
            </a:r>
          </a:p>
        </p:txBody>
      </p:sp>
      <p:pic>
        <p:nvPicPr>
          <p:cNvPr id="57362"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20100" y="1662113"/>
            <a:ext cx="419100" cy="4191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7363" name="Picture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196013"/>
            <a:ext cx="419100" cy="41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7" name="Elbow Connector 36"/>
          <p:cNvCxnSpPr>
            <a:cxnSpLocks noChangeShapeType="1"/>
          </p:cNvCxnSpPr>
          <p:nvPr/>
        </p:nvCxnSpPr>
        <p:spPr bwMode="auto">
          <a:xfrm rot="10800000">
            <a:off x="2209800" y="3452813"/>
            <a:ext cx="2743200" cy="2667000"/>
          </a:xfrm>
          <a:prstGeom prst="bentConnector3">
            <a:avLst>
              <a:gd name="adj1" fmla="val 50000"/>
            </a:avLst>
          </a:prstGeom>
          <a:noFill/>
          <a:ln w="57150">
            <a:solidFill>
              <a:srgbClr val="000000"/>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57365"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538413"/>
            <a:ext cx="2032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6" name="TextBox 39"/>
          <p:cNvSpPr txBox="1">
            <a:spLocks noChangeArrowheads="1"/>
          </p:cNvSpPr>
          <p:nvPr/>
        </p:nvSpPr>
        <p:spPr bwMode="auto">
          <a:xfrm>
            <a:off x="457200" y="1928813"/>
            <a:ext cx="1698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solidFill>
                  <a:srgbClr val="FF0000"/>
                </a:solidFill>
              </a:rPr>
              <a:t>BioPlex</a:t>
            </a:r>
          </a:p>
        </p:txBody>
      </p:sp>
      <p:pic>
        <p:nvPicPr>
          <p:cNvPr id="57367"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62401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8" name="TextBox 1"/>
          <p:cNvSpPr txBox="1">
            <a:spLocks noChangeArrowheads="1"/>
          </p:cNvSpPr>
          <p:nvPr/>
        </p:nvSpPr>
        <p:spPr bwMode="auto">
          <a:xfrm>
            <a:off x="282575" y="1006475"/>
            <a:ext cx="702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b="1"/>
              <a:t>‘OMICS INTEGRATION INTO FDA’s FOOD TESTING PROGRAM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WordArt 6"/>
          <p:cNvSpPr>
            <a:spLocks noChangeArrowheads="1" noChangeShapeType="1" noTextEdit="1"/>
          </p:cNvSpPr>
          <p:nvPr/>
        </p:nvSpPr>
        <p:spPr bwMode="auto">
          <a:xfrm>
            <a:off x="4622800" y="647700"/>
            <a:ext cx="3302000" cy="457200"/>
          </a:xfrm>
          <a:prstGeom prst="rect">
            <a:avLst/>
          </a:prstGeom>
        </p:spPr>
        <p:txBody>
          <a:bodyPr wrap="none" fromWordArt="1">
            <a:prstTxWarp prst="textCurveUp">
              <a:avLst>
                <a:gd name="adj" fmla="val 40356"/>
              </a:avLst>
            </a:prstTxWarp>
          </a:bodyPr>
          <a:lstStyle/>
          <a:p>
            <a:pPr algn="ctr"/>
            <a:r>
              <a:rPr lang="en-US" kern="10">
                <a:ln w="12700">
                  <a:solidFill>
                    <a:srgbClr val="FFFF99"/>
                  </a:solidFill>
                  <a:round/>
                  <a:headEnd/>
                  <a:tailEnd/>
                </a:ln>
                <a:solidFill>
                  <a:srgbClr val="FF0000"/>
                </a:solidFill>
                <a:effectLst>
                  <a:outerShdw blurRad="63500" dist="46662" dir="2115817" algn="ctr" rotWithShape="0">
                    <a:srgbClr val="000000">
                      <a:alpha val="74997"/>
                    </a:srgbClr>
                  </a:outerShdw>
                </a:effectLst>
                <a:latin typeface="Arial Black"/>
                <a:ea typeface="Arial Black"/>
                <a:cs typeface="Arial Black"/>
              </a:rPr>
              <a:t>Acknowledgments</a:t>
            </a:r>
          </a:p>
        </p:txBody>
      </p:sp>
      <p:sp>
        <p:nvSpPr>
          <p:cNvPr id="59394" name="AutoShape 14"/>
          <p:cNvSpPr>
            <a:spLocks noChangeArrowheads="1"/>
          </p:cNvSpPr>
          <p:nvPr/>
        </p:nvSpPr>
        <p:spPr bwMode="auto">
          <a:xfrm>
            <a:off x="4114800" y="762000"/>
            <a:ext cx="387350" cy="411163"/>
          </a:xfrm>
          <a:custGeom>
            <a:avLst/>
            <a:gdLst>
              <a:gd name="T0" fmla="*/ 193675 w 387350"/>
              <a:gd name="T1" fmla="*/ 0 h 411162"/>
              <a:gd name="T2" fmla="*/ 0 w 387350"/>
              <a:gd name="T3" fmla="*/ 157049 h 411162"/>
              <a:gd name="T4" fmla="*/ 73977 w 387350"/>
              <a:gd name="T5" fmla="*/ 411185 h 411162"/>
              <a:gd name="T6" fmla="*/ 313373 w 387350"/>
              <a:gd name="T7" fmla="*/ 411185 h 411162"/>
              <a:gd name="T8" fmla="*/ 387350 w 387350"/>
              <a:gd name="T9" fmla="*/ 157049 h 411162"/>
              <a:gd name="T10" fmla="*/ 0 60000 65536"/>
              <a:gd name="T11" fmla="*/ 0 60000 65536"/>
              <a:gd name="T12" fmla="*/ 0 60000 65536"/>
              <a:gd name="T13" fmla="*/ 0 60000 65536"/>
              <a:gd name="T14" fmla="*/ 0 60000 65536"/>
              <a:gd name="T15" fmla="*/ 119699 w 387350"/>
              <a:gd name="T16" fmla="*/ 157051 h 411162"/>
              <a:gd name="T17" fmla="*/ 267651 w 387350"/>
              <a:gd name="T18" fmla="*/ 314098 h 411162"/>
            </a:gdLst>
            <a:ahLst/>
            <a:cxnLst>
              <a:cxn ang="T10">
                <a:pos x="T0" y="T1"/>
              </a:cxn>
              <a:cxn ang="T11">
                <a:pos x="T2" y="T3"/>
              </a:cxn>
              <a:cxn ang="T12">
                <a:pos x="T4" y="T5"/>
              </a:cxn>
              <a:cxn ang="T13">
                <a:pos x="T6" y="T7"/>
              </a:cxn>
              <a:cxn ang="T14">
                <a:pos x="T8" y="T9"/>
              </a:cxn>
            </a:cxnLst>
            <a:rect l="T15" t="T16" r="T17" b="T18"/>
            <a:pathLst>
              <a:path w="387350" h="411162">
                <a:moveTo>
                  <a:pt x="0" y="157049"/>
                </a:moveTo>
                <a:lnTo>
                  <a:pt x="147955" y="157051"/>
                </a:lnTo>
                <a:lnTo>
                  <a:pt x="193675" y="0"/>
                </a:lnTo>
                <a:lnTo>
                  <a:pt x="239395" y="157051"/>
                </a:lnTo>
                <a:lnTo>
                  <a:pt x="387350" y="157049"/>
                </a:lnTo>
                <a:lnTo>
                  <a:pt x="267651" y="254111"/>
                </a:lnTo>
                <a:lnTo>
                  <a:pt x="313373" y="411161"/>
                </a:lnTo>
                <a:lnTo>
                  <a:pt x="193675" y="314098"/>
                </a:lnTo>
                <a:lnTo>
                  <a:pt x="73977" y="411161"/>
                </a:lnTo>
                <a:lnTo>
                  <a:pt x="119699" y="254111"/>
                </a:lnTo>
                <a:lnTo>
                  <a:pt x="0" y="157049"/>
                </a:lnTo>
                <a:close/>
              </a:path>
            </a:pathLst>
          </a:custGeom>
          <a:solidFill>
            <a:schemeClr val="accent2"/>
          </a:solidFill>
          <a:ln w="9525">
            <a:solidFill>
              <a:srgbClr val="FF0000"/>
            </a:solidFill>
            <a:miter lim="800000"/>
            <a:headEnd/>
            <a:tailEnd/>
          </a:ln>
        </p:spPr>
        <p:txBody>
          <a:bodyPr wrap="none" anchor="ctr"/>
          <a:lstStyle/>
          <a:p>
            <a:endParaRPr lang="en-US"/>
          </a:p>
        </p:txBody>
      </p:sp>
      <p:sp>
        <p:nvSpPr>
          <p:cNvPr id="59395" name="AutoShape 15"/>
          <p:cNvSpPr>
            <a:spLocks noChangeArrowheads="1"/>
          </p:cNvSpPr>
          <p:nvPr/>
        </p:nvSpPr>
        <p:spPr bwMode="auto">
          <a:xfrm>
            <a:off x="8001000" y="685800"/>
            <a:ext cx="387350" cy="411163"/>
          </a:xfrm>
          <a:custGeom>
            <a:avLst/>
            <a:gdLst>
              <a:gd name="T0" fmla="*/ 193675 w 387350"/>
              <a:gd name="T1" fmla="*/ 0 h 411163"/>
              <a:gd name="T2" fmla="*/ 0 w 387350"/>
              <a:gd name="T3" fmla="*/ 157050 h 411163"/>
              <a:gd name="T4" fmla="*/ 73977 w 387350"/>
              <a:gd name="T5" fmla="*/ 411154 h 411163"/>
              <a:gd name="T6" fmla="*/ 313373 w 387350"/>
              <a:gd name="T7" fmla="*/ 411154 h 411163"/>
              <a:gd name="T8" fmla="*/ 387350 w 387350"/>
              <a:gd name="T9" fmla="*/ 157050 h 411163"/>
              <a:gd name="T10" fmla="*/ 0 60000 65536"/>
              <a:gd name="T11" fmla="*/ 0 60000 65536"/>
              <a:gd name="T12" fmla="*/ 0 60000 65536"/>
              <a:gd name="T13" fmla="*/ 0 60000 65536"/>
              <a:gd name="T14" fmla="*/ 0 60000 65536"/>
              <a:gd name="T15" fmla="*/ 119699 w 387350"/>
              <a:gd name="T16" fmla="*/ 157051 h 411163"/>
              <a:gd name="T17" fmla="*/ 267651 w 387350"/>
              <a:gd name="T18" fmla="*/ 314098 h 411163"/>
            </a:gdLst>
            <a:ahLst/>
            <a:cxnLst>
              <a:cxn ang="T10">
                <a:pos x="T0" y="T1"/>
              </a:cxn>
              <a:cxn ang="T11">
                <a:pos x="T2" y="T3"/>
              </a:cxn>
              <a:cxn ang="T12">
                <a:pos x="T4" y="T5"/>
              </a:cxn>
              <a:cxn ang="T13">
                <a:pos x="T6" y="T7"/>
              </a:cxn>
              <a:cxn ang="T14">
                <a:pos x="T8" y="T9"/>
              </a:cxn>
            </a:cxnLst>
            <a:rect l="T15" t="T16" r="T17" b="T18"/>
            <a:pathLst>
              <a:path w="387350" h="411163">
                <a:moveTo>
                  <a:pt x="0" y="157050"/>
                </a:moveTo>
                <a:lnTo>
                  <a:pt x="147955" y="157051"/>
                </a:lnTo>
                <a:lnTo>
                  <a:pt x="193675" y="0"/>
                </a:lnTo>
                <a:lnTo>
                  <a:pt x="239395" y="157051"/>
                </a:lnTo>
                <a:lnTo>
                  <a:pt x="387350" y="157050"/>
                </a:lnTo>
                <a:lnTo>
                  <a:pt x="267651" y="254111"/>
                </a:lnTo>
                <a:lnTo>
                  <a:pt x="313373" y="411162"/>
                </a:lnTo>
                <a:lnTo>
                  <a:pt x="193675" y="314098"/>
                </a:lnTo>
                <a:lnTo>
                  <a:pt x="73977" y="411162"/>
                </a:lnTo>
                <a:lnTo>
                  <a:pt x="119699" y="254111"/>
                </a:lnTo>
                <a:lnTo>
                  <a:pt x="0" y="157050"/>
                </a:lnTo>
                <a:close/>
              </a:path>
            </a:pathLst>
          </a:custGeom>
          <a:solidFill>
            <a:schemeClr val="accent2"/>
          </a:solidFill>
          <a:ln w="9525">
            <a:solidFill>
              <a:srgbClr val="FF0000"/>
            </a:solidFill>
            <a:miter lim="800000"/>
            <a:headEnd/>
            <a:tailEnd/>
          </a:ln>
        </p:spPr>
        <p:txBody>
          <a:bodyPr wrap="none" anchor="ctr"/>
          <a:lstStyle/>
          <a:p>
            <a:endParaRPr lang="en-US"/>
          </a:p>
        </p:txBody>
      </p:sp>
      <p:sp>
        <p:nvSpPr>
          <p:cNvPr id="59396" name="TextBox 1"/>
          <p:cNvSpPr txBox="1">
            <a:spLocks noChangeArrowheads="1"/>
          </p:cNvSpPr>
          <p:nvPr/>
        </p:nvSpPr>
        <p:spPr bwMode="auto">
          <a:xfrm>
            <a:off x="2417763" y="1447800"/>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solidFill>
                  <a:schemeClr val="bg1"/>
                </a:solidFill>
              </a:rPr>
              <a:t>QUESTIONS</a:t>
            </a:r>
          </a:p>
        </p:txBody>
      </p:sp>
      <p:sp>
        <p:nvSpPr>
          <p:cNvPr id="11" name="Text Box 5"/>
          <p:cNvSpPr txBox="1">
            <a:spLocks noChangeArrowheads="1"/>
          </p:cNvSpPr>
          <p:nvPr/>
        </p:nvSpPr>
        <p:spPr bwMode="auto">
          <a:xfrm>
            <a:off x="3940175" y="1116013"/>
            <a:ext cx="5203825" cy="575542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i="1" dirty="0">
                <a:solidFill>
                  <a:srgbClr val="FF0000"/>
                </a:solidFill>
                <a:latin typeface="Calibri" charset="0"/>
                <a:cs typeface="Arial" charset="0"/>
              </a:rPr>
              <a:t>FDA </a:t>
            </a:r>
            <a:r>
              <a:rPr lang="en-US" sz="1600" i="1" dirty="0" smtClean="0">
                <a:solidFill>
                  <a:srgbClr val="FF0000"/>
                </a:solidFill>
                <a:latin typeface="Calibri" charset="0"/>
                <a:cs typeface="Arial" charset="0"/>
              </a:rPr>
              <a:t>–CFSAN</a:t>
            </a:r>
          </a:p>
          <a:p>
            <a:pPr eaLnBrk="1" hangingPunct="1">
              <a:defRPr/>
            </a:pPr>
            <a:r>
              <a:rPr lang="en-US" sz="1600" dirty="0" smtClean="0">
                <a:solidFill>
                  <a:srgbClr val="000090"/>
                </a:solidFill>
                <a:latin typeface="Calibri" charset="0"/>
                <a:cs typeface="Arial" charset="0"/>
              </a:rPr>
              <a:t>Marc </a:t>
            </a:r>
            <a:r>
              <a:rPr lang="en-US" sz="1600" dirty="0">
                <a:solidFill>
                  <a:srgbClr val="000090"/>
                </a:solidFill>
                <a:latin typeface="Calibri" charset="0"/>
                <a:cs typeface="Arial" charset="0"/>
              </a:rPr>
              <a:t>Allard	Rebecca Bell </a:t>
            </a:r>
            <a:r>
              <a:rPr lang="en-US" sz="1600" dirty="0" smtClean="0">
                <a:solidFill>
                  <a:srgbClr val="000090"/>
                </a:solidFill>
                <a:latin typeface="Calibri" charset="0"/>
                <a:cs typeface="Arial" charset="0"/>
              </a:rPr>
              <a:t>           Peter Evans	</a:t>
            </a:r>
            <a:endParaRPr lang="en-US" sz="1600" dirty="0">
              <a:solidFill>
                <a:srgbClr val="000090"/>
              </a:solidFill>
              <a:latin typeface="Calibri" charset="0"/>
              <a:cs typeface="Arial" charset="0"/>
            </a:endParaRPr>
          </a:p>
          <a:p>
            <a:pPr eaLnBrk="1" hangingPunct="1">
              <a:defRPr/>
            </a:pPr>
            <a:r>
              <a:rPr lang="en-US" sz="1600" dirty="0" smtClean="0">
                <a:solidFill>
                  <a:srgbClr val="000090"/>
                </a:solidFill>
                <a:latin typeface="Calibri" charset="0"/>
                <a:cs typeface="Arial" charset="0"/>
              </a:rPr>
              <a:t>Steve Musser</a:t>
            </a:r>
            <a:r>
              <a:rPr lang="en-US" sz="1600" dirty="0">
                <a:solidFill>
                  <a:srgbClr val="000090"/>
                </a:solidFill>
                <a:latin typeface="Calibri" charset="0"/>
                <a:cs typeface="Arial" charset="0"/>
              </a:rPr>
              <a:t>	Andrea </a:t>
            </a:r>
            <a:r>
              <a:rPr lang="en-US" sz="1600" dirty="0" err="1">
                <a:solidFill>
                  <a:srgbClr val="000090"/>
                </a:solidFill>
                <a:latin typeface="Calibri" charset="0"/>
                <a:cs typeface="Arial" charset="0"/>
              </a:rPr>
              <a:t>Ottesen</a:t>
            </a:r>
            <a:r>
              <a:rPr lang="en-US" sz="1600" dirty="0">
                <a:solidFill>
                  <a:srgbClr val="000090"/>
                </a:solidFill>
                <a:latin typeface="Calibri" charset="0"/>
                <a:cs typeface="Arial" charset="0"/>
              </a:rPr>
              <a:t>      James </a:t>
            </a:r>
            <a:r>
              <a:rPr lang="en-US" sz="1600" dirty="0" err="1">
                <a:solidFill>
                  <a:srgbClr val="000090"/>
                </a:solidFill>
                <a:latin typeface="Calibri" charset="0"/>
                <a:cs typeface="Arial" charset="0"/>
              </a:rPr>
              <a:t>Pettengill</a:t>
            </a:r>
            <a:endParaRPr lang="en-US" sz="1600" dirty="0">
              <a:solidFill>
                <a:srgbClr val="000090"/>
              </a:solidFill>
              <a:latin typeface="Calibri" charset="0"/>
              <a:cs typeface="Arial" charset="0"/>
            </a:endParaRPr>
          </a:p>
          <a:p>
            <a:pPr eaLnBrk="1" hangingPunct="1">
              <a:defRPr/>
            </a:pPr>
            <a:r>
              <a:rPr lang="en-US" sz="1600" dirty="0">
                <a:solidFill>
                  <a:srgbClr val="000090"/>
                </a:solidFill>
                <a:latin typeface="Calibri" charset="0"/>
                <a:cs typeface="Arial" charset="0"/>
              </a:rPr>
              <a:t>Ruth </a:t>
            </a:r>
            <a:r>
              <a:rPr lang="en-US" sz="1600" dirty="0" err="1">
                <a:solidFill>
                  <a:srgbClr val="000090"/>
                </a:solidFill>
                <a:latin typeface="Calibri" charset="0"/>
                <a:cs typeface="Arial" charset="0"/>
              </a:rPr>
              <a:t>Timme</a:t>
            </a:r>
            <a:r>
              <a:rPr lang="en-US" sz="1600" dirty="0">
                <a:solidFill>
                  <a:srgbClr val="000090"/>
                </a:solidFill>
                <a:latin typeface="Calibri" charset="0"/>
                <a:cs typeface="Arial" charset="0"/>
              </a:rPr>
              <a:t>	</a:t>
            </a:r>
            <a:r>
              <a:rPr lang="en-US" sz="1600" dirty="0" err="1">
                <a:solidFill>
                  <a:srgbClr val="000090"/>
                </a:solidFill>
                <a:latin typeface="Calibri" charset="0"/>
                <a:cs typeface="Arial" charset="0"/>
              </a:rPr>
              <a:t>Jie</a:t>
            </a:r>
            <a:r>
              <a:rPr lang="en-US" sz="1600" dirty="0">
                <a:solidFill>
                  <a:srgbClr val="000090"/>
                </a:solidFill>
                <a:latin typeface="Calibri" charset="0"/>
                <a:cs typeface="Arial" charset="0"/>
              </a:rPr>
              <a:t> </a:t>
            </a:r>
            <a:r>
              <a:rPr lang="en-US" sz="1600" dirty="0" err="1">
                <a:solidFill>
                  <a:srgbClr val="000090"/>
                </a:solidFill>
                <a:latin typeface="Calibri" charset="0"/>
                <a:cs typeface="Arial" charset="0"/>
              </a:rPr>
              <a:t>Zheng</a:t>
            </a:r>
            <a:r>
              <a:rPr lang="en-US" sz="1600" dirty="0">
                <a:solidFill>
                  <a:srgbClr val="000090"/>
                </a:solidFill>
                <a:latin typeface="Calibri" charset="0"/>
                <a:cs typeface="Arial" charset="0"/>
              </a:rPr>
              <a:t>	               Charlie Wang </a:t>
            </a:r>
            <a:endParaRPr lang="en-US" sz="1600" i="1" dirty="0">
              <a:solidFill>
                <a:srgbClr val="000090"/>
              </a:solidFill>
              <a:latin typeface="Calibri" charset="0"/>
              <a:cs typeface="Arial" charset="0"/>
            </a:endParaRPr>
          </a:p>
          <a:p>
            <a:pPr eaLnBrk="1" hangingPunct="1">
              <a:defRPr/>
            </a:pPr>
            <a:r>
              <a:rPr lang="en-US" sz="1600" dirty="0">
                <a:solidFill>
                  <a:srgbClr val="000090"/>
                </a:solidFill>
                <a:latin typeface="Calibri" charset="0"/>
                <a:cs typeface="Arial" charset="0"/>
              </a:rPr>
              <a:t>Christine Keys	</a:t>
            </a:r>
            <a:r>
              <a:rPr lang="en-US" sz="1600" i="1" dirty="0">
                <a:solidFill>
                  <a:srgbClr val="000090"/>
                </a:solidFill>
                <a:latin typeface="Calibri" charset="0"/>
                <a:cs typeface="Arial" charset="0"/>
              </a:rPr>
              <a:t>Cong Li</a:t>
            </a:r>
            <a:r>
              <a:rPr lang="en-US" sz="1600" dirty="0">
                <a:solidFill>
                  <a:srgbClr val="000090"/>
                </a:solidFill>
                <a:latin typeface="Calibri" charset="0"/>
                <a:cs typeface="Arial" charset="0"/>
              </a:rPr>
              <a:t>	</a:t>
            </a:r>
            <a:r>
              <a:rPr lang="en-US" sz="1600" dirty="0" smtClean="0">
                <a:solidFill>
                  <a:srgbClr val="000090"/>
                </a:solidFill>
                <a:latin typeface="Calibri" charset="0"/>
                <a:cs typeface="Arial" charset="0"/>
              </a:rPr>
              <a:t>               Justin Payne</a:t>
            </a:r>
            <a:endParaRPr lang="en-US" sz="1600" dirty="0">
              <a:solidFill>
                <a:srgbClr val="000090"/>
              </a:solidFill>
              <a:latin typeface="Calibri" charset="0"/>
              <a:cs typeface="Arial" charset="0"/>
            </a:endParaRPr>
          </a:p>
          <a:p>
            <a:pPr eaLnBrk="1" hangingPunct="1">
              <a:defRPr/>
            </a:pPr>
            <a:r>
              <a:rPr lang="en-US" sz="1600" dirty="0">
                <a:solidFill>
                  <a:srgbClr val="000090"/>
                </a:solidFill>
                <a:latin typeface="Calibri" charset="0"/>
                <a:cs typeface="Arial" charset="0"/>
              </a:rPr>
              <a:t>Errol Strain   </a:t>
            </a:r>
            <a:r>
              <a:rPr lang="en-US" sz="1600" dirty="0" smtClean="0">
                <a:solidFill>
                  <a:srgbClr val="000090"/>
                </a:solidFill>
                <a:latin typeface="Calibri" charset="0"/>
                <a:cs typeface="Arial" charset="0"/>
              </a:rPr>
              <a:t>     </a:t>
            </a:r>
            <a:r>
              <a:rPr lang="en-US" sz="1600" dirty="0">
                <a:solidFill>
                  <a:srgbClr val="000090"/>
                </a:solidFill>
                <a:latin typeface="Calibri" charset="0"/>
                <a:cs typeface="Arial" charset="0"/>
              </a:rPr>
              <a:t>Yan </a:t>
            </a:r>
            <a:r>
              <a:rPr lang="en-US" sz="1600" dirty="0" err="1" smtClean="0">
                <a:solidFill>
                  <a:srgbClr val="000090"/>
                </a:solidFill>
                <a:latin typeface="Calibri" charset="0"/>
                <a:cs typeface="Arial" charset="0"/>
              </a:rPr>
              <a:t>Luo</a:t>
            </a:r>
            <a:r>
              <a:rPr lang="en-US" sz="1600" dirty="0">
                <a:solidFill>
                  <a:srgbClr val="000090"/>
                </a:solidFill>
                <a:latin typeface="Calibri" charset="0"/>
                <a:cs typeface="Arial" charset="0"/>
              </a:rPr>
              <a:t> </a:t>
            </a:r>
            <a:r>
              <a:rPr lang="en-US" sz="1600" dirty="0" smtClean="0">
                <a:solidFill>
                  <a:srgbClr val="000090"/>
                </a:solidFill>
                <a:latin typeface="Calibri" charset="0"/>
                <a:cs typeface="Arial" charset="0"/>
              </a:rPr>
              <a:t>        Chris Grim    Hugh Rand</a:t>
            </a:r>
            <a:endParaRPr lang="en-US" sz="1600" dirty="0">
              <a:solidFill>
                <a:srgbClr val="000090"/>
              </a:solidFill>
              <a:latin typeface="Calibri" charset="0"/>
              <a:cs typeface="Arial" charset="0"/>
            </a:endParaRPr>
          </a:p>
          <a:p>
            <a:pPr eaLnBrk="1" hangingPunct="1">
              <a:defRPr/>
            </a:pPr>
            <a:r>
              <a:rPr lang="en-US" sz="1600" dirty="0" smtClean="0">
                <a:solidFill>
                  <a:srgbClr val="000090"/>
                </a:solidFill>
                <a:latin typeface="Calibri" charset="0"/>
                <a:cs typeface="Arial" charset="0"/>
              </a:rPr>
              <a:t>George </a:t>
            </a:r>
            <a:r>
              <a:rPr lang="en-US" sz="1600" dirty="0" err="1" smtClean="0">
                <a:solidFill>
                  <a:srgbClr val="000090"/>
                </a:solidFill>
                <a:latin typeface="Calibri" charset="0"/>
                <a:cs typeface="Arial" charset="0"/>
              </a:rPr>
              <a:t>Kastanis</a:t>
            </a:r>
            <a:r>
              <a:rPr lang="en-US" sz="1600" dirty="0" smtClean="0">
                <a:solidFill>
                  <a:srgbClr val="000090"/>
                </a:solidFill>
                <a:latin typeface="Calibri" charset="0"/>
                <a:cs typeface="Arial" charset="0"/>
              </a:rPr>
              <a:t>       Darcy </a:t>
            </a:r>
            <a:r>
              <a:rPr lang="en-US" sz="1600" dirty="0">
                <a:solidFill>
                  <a:srgbClr val="000090"/>
                </a:solidFill>
                <a:latin typeface="Calibri" charset="0"/>
                <a:cs typeface="Arial" charset="0"/>
              </a:rPr>
              <a:t>Hanes	</a:t>
            </a:r>
            <a:r>
              <a:rPr lang="en-US" sz="1600" dirty="0" smtClean="0">
                <a:solidFill>
                  <a:srgbClr val="000090"/>
                </a:solidFill>
                <a:latin typeface="Calibri" charset="0"/>
                <a:cs typeface="Arial" charset="0"/>
              </a:rPr>
              <a:t>          Tim </a:t>
            </a:r>
            <a:r>
              <a:rPr lang="en-US" sz="1600" dirty="0" err="1" smtClean="0">
                <a:solidFill>
                  <a:srgbClr val="000090"/>
                </a:solidFill>
                <a:latin typeface="Calibri" charset="0"/>
                <a:cs typeface="Arial" charset="0"/>
              </a:rPr>
              <a:t>Muravunda</a:t>
            </a:r>
            <a:r>
              <a:rPr lang="en-US" sz="1600" dirty="0">
                <a:solidFill>
                  <a:srgbClr val="000090"/>
                </a:solidFill>
                <a:latin typeface="Calibri" charset="0"/>
                <a:cs typeface="Arial" charset="0"/>
              </a:rPr>
              <a:t>	</a:t>
            </a:r>
          </a:p>
          <a:p>
            <a:pPr eaLnBrk="1" hangingPunct="1">
              <a:defRPr/>
            </a:pPr>
            <a:r>
              <a:rPr lang="en-US" sz="1600" i="1" dirty="0" smtClean="0">
                <a:solidFill>
                  <a:srgbClr val="FF0000"/>
                </a:solidFill>
                <a:latin typeface="Calibri" charset="0"/>
                <a:cs typeface="Arial" charset="0"/>
              </a:rPr>
              <a:t>FDA OFVM  </a:t>
            </a:r>
            <a:r>
              <a:rPr lang="en-US" sz="1600" dirty="0" smtClean="0">
                <a:solidFill>
                  <a:schemeClr val="accent6"/>
                </a:solidFill>
                <a:latin typeface="Calibri" charset="0"/>
                <a:cs typeface="Arial" charset="0"/>
              </a:rPr>
              <a:t>David White    Palmer </a:t>
            </a:r>
            <a:r>
              <a:rPr lang="en-US" sz="1600" dirty="0" err="1" smtClean="0">
                <a:solidFill>
                  <a:schemeClr val="accent6"/>
                </a:solidFill>
                <a:latin typeface="Calibri" charset="0"/>
                <a:cs typeface="Arial" charset="0"/>
              </a:rPr>
              <a:t>Orlandi</a:t>
            </a:r>
            <a:endParaRPr lang="en-US" sz="1600" dirty="0" smtClean="0">
              <a:solidFill>
                <a:schemeClr val="accent6"/>
              </a:solidFill>
              <a:latin typeface="Calibri" charset="0"/>
              <a:cs typeface="Arial" charset="0"/>
            </a:endParaRPr>
          </a:p>
          <a:p>
            <a:pPr eaLnBrk="1" hangingPunct="1">
              <a:defRPr/>
            </a:pPr>
            <a:r>
              <a:rPr lang="en-US" sz="1600" i="1" dirty="0" smtClean="0">
                <a:solidFill>
                  <a:srgbClr val="FF0000"/>
                </a:solidFill>
                <a:latin typeface="Calibri" charset="0"/>
                <a:cs typeface="Arial" charset="0"/>
              </a:rPr>
              <a:t>FDA </a:t>
            </a:r>
            <a:r>
              <a:rPr lang="en-US" sz="1600" i="1" dirty="0">
                <a:solidFill>
                  <a:srgbClr val="FF0000"/>
                </a:solidFill>
                <a:latin typeface="Calibri" charset="0"/>
                <a:cs typeface="Arial" charset="0"/>
              </a:rPr>
              <a:t>Division of Field Sciences</a:t>
            </a:r>
            <a:r>
              <a:rPr lang="en-US" sz="1600" dirty="0">
                <a:solidFill>
                  <a:srgbClr val="000090"/>
                </a:solidFill>
                <a:latin typeface="Calibri" charset="0"/>
                <a:cs typeface="Arial" charset="0"/>
              </a:rPr>
              <a:t>  </a:t>
            </a:r>
            <a:r>
              <a:rPr lang="en-US" sz="1600" dirty="0" smtClean="0">
                <a:solidFill>
                  <a:srgbClr val="000090"/>
                </a:solidFill>
                <a:latin typeface="Calibri" charset="0"/>
                <a:cs typeface="Arial" charset="0"/>
              </a:rPr>
              <a:t>Keith </a:t>
            </a:r>
            <a:r>
              <a:rPr lang="en-US" sz="1600" dirty="0" err="1" smtClean="0">
                <a:solidFill>
                  <a:srgbClr val="000090"/>
                </a:solidFill>
                <a:latin typeface="Calibri" charset="0"/>
                <a:cs typeface="Arial" charset="0"/>
              </a:rPr>
              <a:t>Iams</a:t>
            </a:r>
            <a:r>
              <a:rPr lang="en-US" sz="1600" dirty="0" smtClean="0">
                <a:solidFill>
                  <a:srgbClr val="000090"/>
                </a:solidFill>
                <a:latin typeface="Calibri" charset="0"/>
                <a:cs typeface="Arial" charset="0"/>
              </a:rPr>
              <a:t>  Tim McGrath</a:t>
            </a:r>
            <a:endParaRPr lang="en-US" sz="1600" dirty="0">
              <a:solidFill>
                <a:srgbClr val="000090"/>
              </a:solidFill>
              <a:latin typeface="Calibri" charset="0"/>
              <a:cs typeface="Arial" charset="0"/>
            </a:endParaRPr>
          </a:p>
          <a:p>
            <a:pPr>
              <a:defRPr/>
            </a:pPr>
            <a:r>
              <a:rPr lang="en-US" sz="1600" i="1" dirty="0">
                <a:solidFill>
                  <a:srgbClr val="FF0000"/>
                </a:solidFill>
                <a:latin typeface="Calibri" charset="0"/>
                <a:cs typeface="Arial" charset="0"/>
              </a:rPr>
              <a:t>NYPH</a:t>
            </a:r>
            <a:r>
              <a:rPr lang="en-US" sz="1600" i="1" dirty="0">
                <a:latin typeface="Calibri" charset="0"/>
                <a:cs typeface="Arial" charset="0"/>
              </a:rPr>
              <a:t> </a:t>
            </a:r>
            <a:r>
              <a:rPr lang="en-US" sz="1600" dirty="0">
                <a:solidFill>
                  <a:srgbClr val="000090"/>
                </a:solidFill>
                <a:latin typeface="Calibri" charset="0"/>
                <a:cs typeface="Arial" charset="0"/>
              </a:rPr>
              <a:t>Bill Wolfgang Kimberly Musser and colleagues</a:t>
            </a:r>
          </a:p>
          <a:p>
            <a:pPr>
              <a:defRPr/>
            </a:pPr>
            <a:r>
              <a:rPr lang="en-US" sz="1600" i="1" dirty="0">
                <a:solidFill>
                  <a:srgbClr val="FF0000"/>
                </a:solidFill>
                <a:latin typeface="Calibri" charset="0"/>
                <a:cs typeface="Arial" charset="0"/>
              </a:rPr>
              <a:t>MPH</a:t>
            </a:r>
            <a:r>
              <a:rPr lang="en-US" sz="1600" i="1" dirty="0">
                <a:latin typeface="Calibri" charset="0"/>
                <a:cs typeface="Arial" charset="0"/>
              </a:rPr>
              <a:t> </a:t>
            </a:r>
            <a:r>
              <a:rPr lang="en-US" sz="1600" dirty="0" err="1">
                <a:solidFill>
                  <a:srgbClr val="000090"/>
                </a:solidFill>
                <a:latin typeface="Calibri" charset="0"/>
                <a:cs typeface="Arial" charset="0"/>
              </a:rPr>
              <a:t>Alvina</a:t>
            </a:r>
            <a:r>
              <a:rPr lang="en-US" sz="1600" dirty="0">
                <a:solidFill>
                  <a:srgbClr val="000090"/>
                </a:solidFill>
                <a:latin typeface="Calibri" charset="0"/>
                <a:cs typeface="Arial" charset="0"/>
              </a:rPr>
              <a:t> </a:t>
            </a:r>
            <a:r>
              <a:rPr lang="en-US" sz="1600" dirty="0" smtClean="0">
                <a:solidFill>
                  <a:srgbClr val="000090"/>
                </a:solidFill>
                <a:latin typeface="Calibri" charset="0"/>
                <a:cs typeface="Arial" charset="0"/>
              </a:rPr>
              <a:t>Chu, Bob Myer, Julie </a:t>
            </a:r>
            <a:r>
              <a:rPr lang="en-US" sz="1600" dirty="0" err="1" smtClean="0">
                <a:solidFill>
                  <a:srgbClr val="000090"/>
                </a:solidFill>
                <a:latin typeface="Calibri" charset="0"/>
                <a:cs typeface="Arial" charset="0"/>
              </a:rPr>
              <a:t>Haendiges</a:t>
            </a:r>
            <a:r>
              <a:rPr lang="en-US" sz="1600" dirty="0" smtClean="0">
                <a:solidFill>
                  <a:srgbClr val="000090"/>
                </a:solidFill>
                <a:latin typeface="Calibri" charset="0"/>
                <a:cs typeface="Arial" charset="0"/>
              </a:rPr>
              <a:t>  </a:t>
            </a:r>
            <a:r>
              <a:rPr lang="en-US" sz="1600" dirty="0" smtClean="0">
                <a:solidFill>
                  <a:srgbClr val="FF0000"/>
                </a:solidFill>
                <a:latin typeface="Calibri" charset="0"/>
                <a:cs typeface="Arial" charset="0"/>
              </a:rPr>
              <a:t>MNDPH </a:t>
            </a:r>
            <a:r>
              <a:rPr lang="en-US" sz="1600" dirty="0" smtClean="0">
                <a:solidFill>
                  <a:schemeClr val="accent6"/>
                </a:solidFill>
                <a:latin typeface="Calibri" charset="0"/>
                <a:cs typeface="Arial" charset="0"/>
              </a:rPr>
              <a:t>Dave </a:t>
            </a:r>
            <a:r>
              <a:rPr lang="en-US" sz="1600" dirty="0" err="1" smtClean="0">
                <a:solidFill>
                  <a:schemeClr val="accent6"/>
                </a:solidFill>
                <a:latin typeface="Calibri" charset="0"/>
                <a:cs typeface="Arial" charset="0"/>
              </a:rPr>
              <a:t>Boxrud</a:t>
            </a:r>
            <a:r>
              <a:rPr lang="en-US" sz="1600" dirty="0" smtClean="0">
                <a:solidFill>
                  <a:schemeClr val="accent6"/>
                </a:solidFill>
                <a:latin typeface="Calibri" charset="0"/>
                <a:cs typeface="Arial" charset="0"/>
              </a:rPr>
              <a:t> and colleagues at DOH and AG</a:t>
            </a:r>
            <a:endParaRPr lang="en-US" sz="1600" dirty="0">
              <a:solidFill>
                <a:schemeClr val="accent6"/>
              </a:solidFill>
              <a:latin typeface="Calibri" charset="0"/>
              <a:cs typeface="Arial" charset="0"/>
            </a:endParaRPr>
          </a:p>
          <a:p>
            <a:pPr>
              <a:defRPr/>
            </a:pPr>
            <a:r>
              <a:rPr lang="en-US" sz="1600" dirty="0">
                <a:solidFill>
                  <a:srgbClr val="FF0000"/>
                </a:solidFill>
                <a:latin typeface="Calibri" charset="0"/>
                <a:cs typeface="Arial" charset="0"/>
              </a:rPr>
              <a:t>FDH</a:t>
            </a:r>
            <a:r>
              <a:rPr lang="en-US" sz="1600" dirty="0">
                <a:solidFill>
                  <a:srgbClr val="395790"/>
                </a:solidFill>
                <a:latin typeface="Calibri" charset="0"/>
                <a:cs typeface="Arial" charset="0"/>
              </a:rPr>
              <a:t>  </a:t>
            </a:r>
            <a:r>
              <a:rPr lang="en-US" sz="1600" dirty="0">
                <a:solidFill>
                  <a:srgbClr val="000090"/>
                </a:solidFill>
                <a:latin typeface="Calibri" charset="0"/>
                <a:cs typeface="Arial" charset="0"/>
              </a:rPr>
              <a:t>Anita Wright Judy </a:t>
            </a:r>
            <a:r>
              <a:rPr lang="en-US" sz="1600" dirty="0" smtClean="0">
                <a:solidFill>
                  <a:srgbClr val="000090"/>
                </a:solidFill>
                <a:latin typeface="Calibri" charset="0"/>
                <a:cs typeface="Arial" charset="0"/>
              </a:rPr>
              <a:t>Johnson  </a:t>
            </a:r>
            <a:r>
              <a:rPr lang="en-US" sz="1600" dirty="0" smtClean="0">
                <a:solidFill>
                  <a:srgbClr val="FF0000"/>
                </a:solidFill>
                <a:latin typeface="Calibri" charset="0"/>
                <a:cs typeface="Arial" charset="0"/>
              </a:rPr>
              <a:t>VCS</a:t>
            </a:r>
            <a:r>
              <a:rPr lang="en-US" sz="1600" dirty="0" smtClean="0">
                <a:solidFill>
                  <a:srgbClr val="000090"/>
                </a:solidFill>
                <a:latin typeface="Calibri" charset="0"/>
                <a:cs typeface="Arial" charset="0"/>
              </a:rPr>
              <a:t> Denise Toney et al</a:t>
            </a:r>
            <a:endParaRPr lang="en-US" sz="1600" dirty="0">
              <a:solidFill>
                <a:srgbClr val="000090"/>
              </a:solidFill>
              <a:latin typeface="Calibri" charset="0"/>
              <a:cs typeface="Arial" charset="0"/>
            </a:endParaRPr>
          </a:p>
          <a:p>
            <a:pPr>
              <a:defRPr/>
            </a:pPr>
            <a:r>
              <a:rPr lang="en-US" sz="1600" dirty="0">
                <a:solidFill>
                  <a:srgbClr val="FF0000"/>
                </a:solidFill>
                <a:latin typeface="Calibri" charset="0"/>
                <a:cs typeface="Arial" charset="0"/>
              </a:rPr>
              <a:t>ADPH</a:t>
            </a:r>
            <a:r>
              <a:rPr lang="en-US" sz="1600" dirty="0">
                <a:solidFill>
                  <a:srgbClr val="395790"/>
                </a:solidFill>
                <a:latin typeface="Calibri" charset="0"/>
                <a:cs typeface="Arial" charset="0"/>
              </a:rPr>
              <a:t> </a:t>
            </a:r>
            <a:r>
              <a:rPr lang="en-US" sz="1600" dirty="0">
                <a:solidFill>
                  <a:srgbClr val="000090"/>
                </a:solidFill>
                <a:latin typeface="Calibri" charset="0"/>
                <a:cs typeface="Arial" charset="0"/>
              </a:rPr>
              <a:t>Victor Waddell   Dave </a:t>
            </a:r>
            <a:r>
              <a:rPr lang="en-US" sz="1600" dirty="0" err="1">
                <a:solidFill>
                  <a:srgbClr val="000090"/>
                </a:solidFill>
                <a:latin typeface="Calibri" charset="0"/>
                <a:cs typeface="Arial" charset="0"/>
              </a:rPr>
              <a:t>Engelthaller</a:t>
            </a:r>
            <a:r>
              <a:rPr lang="en-US" sz="1600" dirty="0">
                <a:solidFill>
                  <a:srgbClr val="000090"/>
                </a:solidFill>
                <a:latin typeface="Calibri" charset="0"/>
                <a:cs typeface="Arial" charset="0"/>
              </a:rPr>
              <a:t>  Paul </a:t>
            </a:r>
            <a:r>
              <a:rPr lang="en-US" sz="1600" dirty="0" err="1">
                <a:solidFill>
                  <a:srgbClr val="000090"/>
                </a:solidFill>
                <a:latin typeface="Calibri" charset="0"/>
                <a:cs typeface="Arial" charset="0"/>
              </a:rPr>
              <a:t>Keim</a:t>
            </a:r>
            <a:endParaRPr lang="en-US" sz="1600" dirty="0">
              <a:solidFill>
                <a:srgbClr val="000090"/>
              </a:solidFill>
              <a:latin typeface="Calibri" charset="0"/>
              <a:cs typeface="Arial" charset="0"/>
            </a:endParaRPr>
          </a:p>
          <a:p>
            <a:pPr>
              <a:defRPr/>
            </a:pPr>
            <a:r>
              <a:rPr lang="en-US" sz="1600" dirty="0">
                <a:solidFill>
                  <a:srgbClr val="FF0000"/>
                </a:solidFill>
                <a:latin typeface="Calibri" charset="0"/>
                <a:cs typeface="Arial" charset="0"/>
              </a:rPr>
              <a:t>WDH</a:t>
            </a:r>
            <a:r>
              <a:rPr lang="en-US" sz="1600" dirty="0">
                <a:solidFill>
                  <a:srgbClr val="395790"/>
                </a:solidFill>
                <a:latin typeface="Calibri" charset="0"/>
                <a:cs typeface="Arial" charset="0"/>
              </a:rPr>
              <a:t> </a:t>
            </a:r>
            <a:r>
              <a:rPr lang="en-US" sz="1600" dirty="0">
                <a:solidFill>
                  <a:srgbClr val="000090"/>
                </a:solidFill>
                <a:latin typeface="Calibri" charset="0"/>
                <a:cs typeface="Arial" charset="0"/>
              </a:rPr>
              <a:t>Brian Hyatt  Chen Li  William Glover</a:t>
            </a:r>
          </a:p>
          <a:p>
            <a:pPr eaLnBrk="1" hangingPunct="1">
              <a:defRPr/>
            </a:pPr>
            <a:r>
              <a:rPr lang="en-US" sz="1600" i="1" dirty="0" smtClean="0">
                <a:solidFill>
                  <a:srgbClr val="FF0000"/>
                </a:solidFill>
                <a:latin typeface="Calibri" charset="0"/>
                <a:cs typeface="Arial" charset="0"/>
              </a:rPr>
              <a:t>CDC</a:t>
            </a:r>
            <a:r>
              <a:rPr lang="en-US" sz="1600" i="1" dirty="0" smtClean="0">
                <a:solidFill>
                  <a:srgbClr val="000090"/>
                </a:solidFill>
                <a:latin typeface="Calibri" charset="0"/>
                <a:cs typeface="Arial" charset="0"/>
              </a:rPr>
              <a:t> </a:t>
            </a:r>
            <a:r>
              <a:rPr lang="en-US" sz="1600" dirty="0" smtClean="0">
                <a:solidFill>
                  <a:srgbClr val="000090"/>
                </a:solidFill>
                <a:latin typeface="Calibri" charset="0"/>
                <a:cs typeface="Arial" charset="0"/>
              </a:rPr>
              <a:t>Cheryl </a:t>
            </a:r>
            <a:r>
              <a:rPr lang="en-US" sz="1600" dirty="0" err="1" smtClean="0">
                <a:solidFill>
                  <a:srgbClr val="000090"/>
                </a:solidFill>
                <a:latin typeface="Calibri" charset="0"/>
                <a:cs typeface="Arial" charset="0"/>
              </a:rPr>
              <a:t>Tarr</a:t>
            </a:r>
            <a:r>
              <a:rPr lang="en-US" sz="1600" dirty="0" smtClean="0">
                <a:solidFill>
                  <a:srgbClr val="000090"/>
                </a:solidFill>
                <a:latin typeface="Calibri" charset="0"/>
                <a:cs typeface="Arial" charset="0"/>
              </a:rPr>
              <a:t>, </a:t>
            </a:r>
            <a:r>
              <a:rPr lang="en-US" sz="1600" dirty="0" err="1" smtClean="0">
                <a:solidFill>
                  <a:srgbClr val="000090"/>
                </a:solidFill>
                <a:latin typeface="Calibri" charset="0"/>
                <a:cs typeface="Arial" charset="0"/>
              </a:rPr>
              <a:t>Eija</a:t>
            </a:r>
            <a:r>
              <a:rPr lang="en-US" sz="1600" dirty="0" smtClean="0">
                <a:solidFill>
                  <a:srgbClr val="000090"/>
                </a:solidFill>
                <a:latin typeface="Calibri" charset="0"/>
                <a:cs typeface="Arial" charset="0"/>
              </a:rPr>
              <a:t> Trees, Duncan </a:t>
            </a:r>
            <a:r>
              <a:rPr lang="en-US" sz="1600" dirty="0" err="1" smtClean="0">
                <a:solidFill>
                  <a:srgbClr val="000090"/>
                </a:solidFill>
                <a:latin typeface="Calibri" charset="0"/>
                <a:cs typeface="Arial" charset="0"/>
              </a:rPr>
              <a:t>MacCannell</a:t>
            </a:r>
            <a:r>
              <a:rPr lang="en-US" sz="1600" dirty="0" smtClean="0">
                <a:solidFill>
                  <a:srgbClr val="000090"/>
                </a:solidFill>
                <a:latin typeface="Calibri" charset="0"/>
                <a:cs typeface="Arial" charset="0"/>
              </a:rPr>
              <a:t>, John </a:t>
            </a:r>
            <a:r>
              <a:rPr lang="en-US" sz="1600" dirty="0" err="1" smtClean="0">
                <a:solidFill>
                  <a:srgbClr val="000090"/>
                </a:solidFill>
                <a:latin typeface="Calibri" charset="0"/>
                <a:cs typeface="Arial" charset="0"/>
              </a:rPr>
              <a:t>Besser</a:t>
            </a:r>
            <a:r>
              <a:rPr lang="en-US" sz="1600" dirty="0" smtClean="0">
                <a:solidFill>
                  <a:srgbClr val="000090"/>
                </a:solidFill>
                <a:latin typeface="Calibri" charset="0"/>
                <a:cs typeface="Arial" charset="0"/>
              </a:rPr>
              <a:t> </a:t>
            </a:r>
            <a:r>
              <a:rPr lang="en-US" sz="1600" i="1" dirty="0" smtClean="0">
                <a:solidFill>
                  <a:srgbClr val="FF0000"/>
                </a:solidFill>
                <a:latin typeface="Calibri" charset="0"/>
                <a:cs typeface="Arial" charset="0"/>
              </a:rPr>
              <a:t>UMD  </a:t>
            </a:r>
            <a:r>
              <a:rPr lang="en-US" sz="1600" dirty="0" err="1" smtClean="0">
                <a:solidFill>
                  <a:schemeClr val="accent2"/>
                </a:solidFill>
                <a:latin typeface="Calibri" charset="0"/>
                <a:cs typeface="Arial" charset="0"/>
              </a:rPr>
              <a:t>Jianghong</a:t>
            </a:r>
            <a:r>
              <a:rPr lang="en-US" sz="1600" dirty="0" smtClean="0">
                <a:solidFill>
                  <a:schemeClr val="accent2"/>
                </a:solidFill>
                <a:latin typeface="Calibri" charset="0"/>
                <a:cs typeface="Arial" charset="0"/>
              </a:rPr>
              <a:t> </a:t>
            </a:r>
            <a:r>
              <a:rPr lang="en-US" sz="1600" dirty="0" err="1" smtClean="0">
                <a:solidFill>
                  <a:schemeClr val="accent2"/>
                </a:solidFill>
                <a:latin typeface="Calibri" charset="0"/>
                <a:cs typeface="Arial" charset="0"/>
              </a:rPr>
              <a:t>Meng</a:t>
            </a:r>
            <a:r>
              <a:rPr lang="en-US" sz="1600" dirty="0" smtClean="0">
                <a:solidFill>
                  <a:schemeClr val="accent2"/>
                </a:solidFill>
                <a:latin typeface="Calibri" charset="0"/>
                <a:cs typeface="Arial" charset="0"/>
              </a:rPr>
              <a:t>, </a:t>
            </a:r>
            <a:r>
              <a:rPr lang="en-US" sz="1600" dirty="0" err="1" smtClean="0">
                <a:solidFill>
                  <a:schemeClr val="accent2"/>
                </a:solidFill>
                <a:latin typeface="Calibri" charset="0"/>
                <a:cs typeface="Arial" charset="0"/>
              </a:rPr>
              <a:t>Guojie</a:t>
            </a:r>
            <a:r>
              <a:rPr lang="en-US" sz="1600" dirty="0" smtClean="0">
                <a:solidFill>
                  <a:schemeClr val="accent2"/>
                </a:solidFill>
                <a:latin typeface="Calibri" charset="0"/>
                <a:cs typeface="Arial" charset="0"/>
              </a:rPr>
              <a:t> Cao Maria Hoffmann </a:t>
            </a:r>
            <a:endParaRPr lang="en-US" sz="1600" i="1" dirty="0" smtClean="0">
              <a:solidFill>
                <a:srgbClr val="FF0000"/>
              </a:solidFill>
              <a:latin typeface="Calibri" charset="0"/>
              <a:cs typeface="Arial" charset="0"/>
            </a:endParaRPr>
          </a:p>
          <a:p>
            <a:pPr eaLnBrk="1" hangingPunct="1">
              <a:defRPr/>
            </a:pPr>
            <a:r>
              <a:rPr lang="en-US" sz="1600" i="1" dirty="0" smtClean="0">
                <a:solidFill>
                  <a:srgbClr val="FF0000"/>
                </a:solidFill>
                <a:latin typeface="Calibri" charset="0"/>
                <a:cs typeface="Arial" charset="0"/>
              </a:rPr>
              <a:t>National Institutes of Health</a:t>
            </a:r>
            <a:r>
              <a:rPr lang="en-US" sz="1600" i="1" dirty="0" smtClean="0">
                <a:solidFill>
                  <a:srgbClr val="000090"/>
                </a:solidFill>
                <a:latin typeface="Calibri" charset="0"/>
                <a:cs typeface="Arial" charset="0"/>
              </a:rPr>
              <a:t>	</a:t>
            </a:r>
          </a:p>
          <a:p>
            <a:pPr eaLnBrk="1" hangingPunct="1">
              <a:defRPr/>
            </a:pPr>
            <a:r>
              <a:rPr lang="en-US" sz="1600" dirty="0" smtClean="0">
                <a:solidFill>
                  <a:srgbClr val="000090"/>
                </a:solidFill>
                <a:latin typeface="Calibri" charset="0"/>
                <a:cs typeface="Arial" charset="0"/>
              </a:rPr>
              <a:t>David </a:t>
            </a:r>
            <a:r>
              <a:rPr lang="en-US" sz="1600" dirty="0" err="1">
                <a:solidFill>
                  <a:srgbClr val="000090"/>
                </a:solidFill>
                <a:latin typeface="Calibri" charset="0"/>
                <a:cs typeface="Arial" charset="0"/>
              </a:rPr>
              <a:t>Lipman</a:t>
            </a:r>
            <a:r>
              <a:rPr lang="en-US" sz="1600" dirty="0">
                <a:solidFill>
                  <a:srgbClr val="000090"/>
                </a:solidFill>
                <a:latin typeface="Calibri" charset="0"/>
                <a:cs typeface="Arial" charset="0"/>
              </a:rPr>
              <a:t> (NCBI)		Martin Shumway (NCBI)</a:t>
            </a:r>
          </a:p>
          <a:p>
            <a:pPr eaLnBrk="1" hangingPunct="1">
              <a:defRPr/>
            </a:pPr>
            <a:r>
              <a:rPr lang="en-US" sz="1600" dirty="0" smtClean="0">
                <a:solidFill>
                  <a:srgbClr val="000090"/>
                </a:solidFill>
                <a:latin typeface="Calibri" charset="0"/>
                <a:cs typeface="Arial" charset="0"/>
              </a:rPr>
              <a:t>Jim </a:t>
            </a:r>
            <a:r>
              <a:rPr lang="en-US" sz="1600" dirty="0" err="1" smtClean="0">
                <a:solidFill>
                  <a:srgbClr val="000090"/>
                </a:solidFill>
                <a:latin typeface="Calibri" charset="0"/>
                <a:cs typeface="Arial" charset="0"/>
              </a:rPr>
              <a:t>Ostell</a:t>
            </a:r>
            <a:r>
              <a:rPr lang="en-US" sz="1600" dirty="0" smtClean="0">
                <a:solidFill>
                  <a:srgbClr val="000090"/>
                </a:solidFill>
                <a:latin typeface="Calibri" charset="0"/>
                <a:cs typeface="Arial" charset="0"/>
              </a:rPr>
              <a:t> (</a:t>
            </a:r>
            <a:r>
              <a:rPr lang="en-US" sz="1600" dirty="0">
                <a:solidFill>
                  <a:srgbClr val="000090"/>
                </a:solidFill>
                <a:latin typeface="Calibri" charset="0"/>
                <a:cs typeface="Arial" charset="0"/>
              </a:rPr>
              <a:t>NCBI)	</a:t>
            </a:r>
            <a:r>
              <a:rPr lang="en-US" sz="1600" dirty="0" smtClean="0">
                <a:solidFill>
                  <a:srgbClr val="000090"/>
                </a:solidFill>
                <a:latin typeface="Calibri" charset="0"/>
                <a:cs typeface="Arial" charset="0"/>
              </a:rPr>
              <a:t>	William </a:t>
            </a:r>
            <a:r>
              <a:rPr lang="en-US" sz="1600" dirty="0" err="1">
                <a:solidFill>
                  <a:srgbClr val="000090"/>
                </a:solidFill>
                <a:latin typeface="Calibri" charset="0"/>
                <a:cs typeface="Arial" charset="0"/>
              </a:rPr>
              <a:t>Klimke</a:t>
            </a:r>
            <a:r>
              <a:rPr lang="en-US" sz="1600" dirty="0">
                <a:solidFill>
                  <a:srgbClr val="000090"/>
                </a:solidFill>
                <a:latin typeface="Calibri" charset="0"/>
                <a:cs typeface="Arial" charset="0"/>
              </a:rPr>
              <a:t> (NCBI)</a:t>
            </a:r>
          </a:p>
          <a:p>
            <a:pPr eaLnBrk="1" hangingPunct="1">
              <a:defRPr/>
            </a:pPr>
            <a:r>
              <a:rPr lang="en-US" sz="1600" dirty="0" err="1">
                <a:solidFill>
                  <a:srgbClr val="FF0000"/>
                </a:solidFill>
                <a:latin typeface="Calibri" charset="0"/>
                <a:cs typeface="Arial" charset="0"/>
              </a:rPr>
              <a:t>Illumina</a:t>
            </a:r>
            <a:r>
              <a:rPr lang="en-US" sz="1600" dirty="0">
                <a:solidFill>
                  <a:srgbClr val="FF0000"/>
                </a:solidFill>
                <a:latin typeface="Calibri" charset="0"/>
                <a:cs typeface="Arial" charset="0"/>
              </a:rPr>
              <a:t> </a:t>
            </a:r>
          </a:p>
          <a:p>
            <a:pPr eaLnBrk="1" hangingPunct="1">
              <a:defRPr/>
            </a:pPr>
            <a:r>
              <a:rPr lang="en-US" sz="1600" dirty="0">
                <a:solidFill>
                  <a:srgbClr val="000090"/>
                </a:solidFill>
                <a:latin typeface="Calibri" charset="0"/>
                <a:cs typeface="Arial" charset="0"/>
              </a:rPr>
              <a:t>Lisa </a:t>
            </a:r>
            <a:r>
              <a:rPr lang="en-US" sz="1600" dirty="0" err="1">
                <a:solidFill>
                  <a:srgbClr val="000090"/>
                </a:solidFill>
                <a:latin typeface="Calibri" charset="0"/>
                <a:cs typeface="Arial" charset="0"/>
              </a:rPr>
              <a:t>Alves</a:t>
            </a:r>
            <a:r>
              <a:rPr lang="en-US" sz="1600" dirty="0">
                <a:solidFill>
                  <a:srgbClr val="000090"/>
                </a:solidFill>
                <a:latin typeface="Calibri" charset="0"/>
                <a:cs typeface="Arial" charset="0"/>
              </a:rPr>
              <a:t>  Susan Knowles  </a:t>
            </a:r>
            <a:r>
              <a:rPr lang="en-US" sz="1600" dirty="0" err="1">
                <a:solidFill>
                  <a:srgbClr val="000090"/>
                </a:solidFill>
                <a:latin typeface="Calibri" charset="0"/>
                <a:cs typeface="Arial" charset="0"/>
              </a:rPr>
              <a:t>Omayma</a:t>
            </a:r>
            <a:r>
              <a:rPr lang="en-US" sz="1600" dirty="0">
                <a:solidFill>
                  <a:srgbClr val="000090"/>
                </a:solidFill>
                <a:latin typeface="Calibri" charset="0"/>
                <a:cs typeface="Arial" charset="0"/>
              </a:rPr>
              <a:t> Al-</a:t>
            </a:r>
            <a:r>
              <a:rPr lang="en-US" sz="1600" dirty="0" err="1">
                <a:solidFill>
                  <a:srgbClr val="000090"/>
                </a:solidFill>
                <a:latin typeface="Calibri" charset="0"/>
                <a:cs typeface="Arial" charset="0"/>
              </a:rPr>
              <a:t>Awar</a:t>
            </a:r>
            <a:r>
              <a:rPr lang="en-US" sz="1600" dirty="0">
                <a:solidFill>
                  <a:srgbClr val="000090"/>
                </a:solidFill>
                <a:latin typeface="Calibri" charset="0"/>
                <a:cs typeface="Arial" charset="0"/>
              </a:rPr>
              <a:t> and colleagues</a:t>
            </a:r>
          </a:p>
          <a:p>
            <a:pPr eaLnBrk="1" hangingPunct="1">
              <a:defRPr/>
            </a:pPr>
            <a:r>
              <a:rPr lang="en-US" sz="1600" dirty="0">
                <a:solidFill>
                  <a:srgbClr val="FF0000"/>
                </a:solidFill>
                <a:latin typeface="Calibri" charset="0"/>
                <a:cs typeface="Arial" charset="0"/>
              </a:rPr>
              <a:t>CLC Bio</a:t>
            </a:r>
            <a:r>
              <a:rPr lang="en-US" sz="1600" i="1" dirty="0">
                <a:solidFill>
                  <a:srgbClr val="000090"/>
                </a:solidFill>
                <a:latin typeface="Calibri" charset="0"/>
                <a:cs typeface="Arial" charset="0"/>
              </a:rPr>
              <a:t> </a:t>
            </a:r>
            <a:r>
              <a:rPr lang="en-US" sz="1600" dirty="0">
                <a:solidFill>
                  <a:srgbClr val="000090"/>
                </a:solidFill>
                <a:latin typeface="Calibri" charset="0"/>
                <a:cs typeface="Arial" charset="0"/>
              </a:rPr>
              <a:t>David Michaels   Cecilia </a:t>
            </a:r>
            <a:r>
              <a:rPr lang="en-US" sz="1600" dirty="0" err="1">
                <a:solidFill>
                  <a:srgbClr val="000090"/>
                </a:solidFill>
                <a:latin typeface="Calibri" charset="0"/>
                <a:cs typeface="Arial" charset="0"/>
              </a:rPr>
              <a:t>Boysen</a:t>
            </a:r>
            <a:r>
              <a:rPr lang="en-US" sz="1600" dirty="0">
                <a:solidFill>
                  <a:srgbClr val="000090"/>
                </a:solidFill>
                <a:latin typeface="Calibri" charset="0"/>
                <a:cs typeface="Arial" charset="0"/>
              </a:rPr>
              <a:t> and colleagues</a:t>
            </a:r>
            <a:endParaRPr lang="en-US" sz="1600" dirty="0">
              <a:solidFill>
                <a:srgbClr val="FF0000"/>
              </a:solidFill>
              <a:latin typeface="Calibri" charset="0"/>
              <a:cs typeface="Arial" charset="0"/>
            </a:endParaRPr>
          </a:p>
        </p:txBody>
      </p:sp>
      <p:pic>
        <p:nvPicPr>
          <p:cNvPr id="59398" name="Picture 8"/>
          <p:cNvPicPr>
            <a:picLocks noChangeAspect="1"/>
          </p:cNvPicPr>
          <p:nvPr/>
        </p:nvPicPr>
        <p:blipFill>
          <a:blip r:embed="rId3">
            <a:extLst>
              <a:ext uri="{28A0092B-C50C-407E-A947-70E740481C1C}">
                <a14:useLocalDpi xmlns:a14="http://schemas.microsoft.com/office/drawing/2010/main" val="0"/>
              </a:ext>
            </a:extLst>
          </a:blip>
          <a:srcRect t="13634"/>
          <a:stretch>
            <a:fillRect/>
          </a:stretch>
        </p:blipFill>
        <p:spPr bwMode="auto">
          <a:xfrm>
            <a:off x="0" y="1176338"/>
            <a:ext cx="3921125" cy="5607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676400"/>
            <a:ext cx="8763000" cy="4927600"/>
          </a:xfrm>
          <a:prstGeom prst="rect">
            <a:avLst/>
          </a:prstGeom>
          <a:ln>
            <a:solidFill>
              <a:srgbClr val="4F81BD"/>
            </a:solidFill>
          </a:ln>
        </p:spPr>
      </p:pic>
      <p:sp>
        <p:nvSpPr>
          <p:cNvPr id="5" name="Title 1"/>
          <p:cNvSpPr>
            <a:spLocks noGrp="1"/>
          </p:cNvSpPr>
          <p:nvPr>
            <p:ph type="title"/>
          </p:nvPr>
        </p:nvSpPr>
        <p:spPr>
          <a:xfrm>
            <a:off x="381000" y="762000"/>
            <a:ext cx="8228013" cy="1141413"/>
          </a:xfrm>
        </p:spPr>
        <p:txBody>
          <a:bodyPr/>
          <a:lstStyle/>
          <a:p>
            <a:pPr algn="ctr"/>
            <a:r>
              <a:rPr lang="en-US" altLang="en-US" sz="2800" i="1" dirty="0" smtClean="0"/>
              <a:t>The Rise and Fall (and Rise) of the Salmonellae</a:t>
            </a:r>
            <a:endParaRPr lang="en-US" altLang="en-US" sz="2800" i="1" dirty="0" smtClean="0"/>
          </a:p>
        </p:txBody>
      </p:sp>
      <p:sp>
        <p:nvSpPr>
          <p:cNvPr id="6" name="Rectangle 5"/>
          <p:cNvSpPr/>
          <p:nvPr/>
        </p:nvSpPr>
        <p:spPr>
          <a:xfrm>
            <a:off x="1908168" y="6545906"/>
            <a:ext cx="6400800" cy="338554"/>
          </a:xfrm>
          <a:prstGeom prst="rect">
            <a:avLst/>
          </a:prstGeom>
        </p:spPr>
        <p:txBody>
          <a:bodyPr wrap="square">
            <a:spAutoFit/>
          </a:bodyPr>
          <a:lstStyle/>
          <a:p>
            <a:r>
              <a:rPr lang="en-US" sz="1600" dirty="0"/>
              <a:t>http://</a:t>
            </a:r>
            <a:r>
              <a:rPr lang="en-US" sz="1600" dirty="0" err="1"/>
              <a:t>www.cdc.gov</a:t>
            </a:r>
            <a:r>
              <a:rPr lang="en-US" sz="1600" dirty="0"/>
              <a:t>/</a:t>
            </a:r>
            <a:r>
              <a:rPr lang="en-US" sz="1600" dirty="0" err="1"/>
              <a:t>foodnet</a:t>
            </a:r>
            <a:r>
              <a:rPr lang="en-US" sz="1600" dirty="0"/>
              <a:t>/data/trends/figures-2013.html</a:t>
            </a:r>
          </a:p>
        </p:txBody>
      </p:sp>
    </p:spTree>
    <p:extLst>
      <p:ext uri="{BB962C8B-B14F-4D97-AF65-F5344CB8AC3E}">
        <p14:creationId xmlns:p14="http://schemas.microsoft.com/office/powerpoint/2010/main" val="4181043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5" descr="ORS_logo_Page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3052"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1"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4142445" y="662461"/>
            <a:ext cx="44942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b="1" dirty="0" smtClean="0"/>
              <a:t>Select Recent FDA </a:t>
            </a:r>
            <a:r>
              <a:rPr lang="en-US" b="1" dirty="0"/>
              <a:t>Related Recalls, </a:t>
            </a:r>
            <a:endParaRPr lang="en-US" b="1" dirty="0" smtClean="0"/>
          </a:p>
          <a:p>
            <a:pPr algn="ctr" eaLnBrk="1" hangingPunct="1"/>
            <a:r>
              <a:rPr lang="en-US" b="1" dirty="0" smtClean="0"/>
              <a:t>Withdrawals</a:t>
            </a:r>
            <a:r>
              <a:rPr lang="en-US" b="1" dirty="0"/>
              <a:t>, and Alerts</a:t>
            </a:r>
          </a:p>
        </p:txBody>
      </p:sp>
      <p:graphicFrame>
        <p:nvGraphicFramePr>
          <p:cNvPr id="4" name="Table 3"/>
          <p:cNvGraphicFramePr>
            <a:graphicFrameLocks noGrp="1"/>
          </p:cNvGraphicFramePr>
          <p:nvPr>
            <p:extLst>
              <p:ext uri="{D42A27DB-BD31-4B8C-83A1-F6EECF244321}">
                <p14:modId xmlns:p14="http://schemas.microsoft.com/office/powerpoint/2010/main" val="405592225"/>
              </p:ext>
            </p:extLst>
          </p:nvPr>
        </p:nvGraphicFramePr>
        <p:xfrm>
          <a:off x="2183878" y="4155507"/>
          <a:ext cx="4937124" cy="239954"/>
        </p:xfrm>
        <a:graphic>
          <a:graphicData uri="http://schemas.openxmlformats.org/drawingml/2006/table">
            <a:tbl>
              <a:tblPr/>
              <a:tblGrid>
                <a:gridCol w="1645708"/>
                <a:gridCol w="1645708"/>
                <a:gridCol w="1645708"/>
              </a:tblGrid>
              <a:tr h="239712">
                <a:tc>
                  <a:txBody>
                    <a:bodyPr/>
                    <a:lstStyle/>
                    <a:p>
                      <a:r>
                        <a:rPr lang="en-US" sz="1200" dirty="0"/>
                        <a:t>05/02/2014</a:t>
                      </a:r>
                    </a:p>
                  </a:txBody>
                  <a:tcPr marL="28571" marR="28571" marT="28537" marB="28537" anchor="ctr">
                    <a:lnL>
                      <a:noFill/>
                    </a:lnL>
                    <a:lnR>
                      <a:noFill/>
                    </a:lnR>
                    <a:lnT>
                      <a:noFill/>
                    </a:lnT>
                    <a:lnB>
                      <a:noFill/>
                    </a:lnB>
                  </a:tcPr>
                </a:tc>
                <a:tc>
                  <a:txBody>
                    <a:bodyPr/>
                    <a:lstStyle/>
                    <a:p>
                      <a:r>
                        <a:rPr lang="en-US" sz="1200" dirty="0"/>
                        <a:t>Chili powder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4774610"/>
              </p:ext>
            </p:extLst>
          </p:nvPr>
        </p:nvGraphicFramePr>
        <p:xfrm>
          <a:off x="2200587" y="4294561"/>
          <a:ext cx="4937124" cy="239954"/>
        </p:xfrm>
        <a:graphic>
          <a:graphicData uri="http://schemas.openxmlformats.org/drawingml/2006/table">
            <a:tbl>
              <a:tblPr/>
              <a:tblGrid>
                <a:gridCol w="1645708"/>
                <a:gridCol w="1645708"/>
                <a:gridCol w="1645708"/>
              </a:tblGrid>
              <a:tr h="239713">
                <a:tc>
                  <a:txBody>
                    <a:bodyPr/>
                    <a:lstStyle/>
                    <a:p>
                      <a:r>
                        <a:rPr lang="en-US" sz="1200" dirty="0"/>
                        <a:t>04/23/2014</a:t>
                      </a:r>
                    </a:p>
                  </a:txBody>
                  <a:tcPr marL="28571" marR="28571" marT="28537" marB="28537" anchor="ctr">
                    <a:lnL>
                      <a:noFill/>
                    </a:lnL>
                    <a:lnR>
                      <a:noFill/>
                    </a:lnR>
                    <a:lnT>
                      <a:noFill/>
                    </a:lnT>
                    <a:lnB>
                      <a:noFill/>
                    </a:lnB>
                  </a:tcPr>
                </a:tc>
                <a:tc>
                  <a:txBody>
                    <a:bodyPr/>
                    <a:lstStyle/>
                    <a:p>
                      <a:r>
                        <a:rPr lang="en-US" sz="1200" dirty="0"/>
                        <a:t>Ground </a:t>
                      </a:r>
                      <a:r>
                        <a:rPr lang="en-US" sz="1200" dirty="0" err="1"/>
                        <a:t>Annato</a:t>
                      </a:r>
                      <a:r>
                        <a:rPr lang="en-US" sz="1200" dirty="0"/>
                        <a:t>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5732008"/>
              </p:ext>
            </p:extLst>
          </p:nvPr>
        </p:nvGraphicFramePr>
        <p:xfrm>
          <a:off x="2200587" y="4443786"/>
          <a:ext cx="4937124" cy="239954"/>
        </p:xfrm>
        <a:graphic>
          <a:graphicData uri="http://schemas.openxmlformats.org/drawingml/2006/table">
            <a:tbl>
              <a:tblPr/>
              <a:tblGrid>
                <a:gridCol w="1645708"/>
                <a:gridCol w="1645708"/>
                <a:gridCol w="1645708"/>
              </a:tblGrid>
              <a:tr h="239713">
                <a:tc>
                  <a:txBody>
                    <a:bodyPr/>
                    <a:lstStyle/>
                    <a:p>
                      <a:r>
                        <a:rPr lang="en-US" sz="1200" dirty="0"/>
                        <a:t>04/10/2014</a:t>
                      </a:r>
                    </a:p>
                  </a:txBody>
                  <a:tcPr marL="28571" marR="28571" marT="28537" marB="28537" anchor="ctr">
                    <a:lnL>
                      <a:noFill/>
                    </a:lnL>
                    <a:lnR>
                      <a:noFill/>
                    </a:lnR>
                    <a:lnT>
                      <a:noFill/>
                    </a:lnT>
                    <a:lnB>
                      <a:noFill/>
                    </a:lnB>
                  </a:tcPr>
                </a:tc>
                <a:tc>
                  <a:txBody>
                    <a:bodyPr/>
                    <a:lstStyle/>
                    <a:p>
                      <a:r>
                        <a:rPr lang="en-US" sz="1200" dirty="0"/>
                        <a:t>Chile </a:t>
                      </a:r>
                      <a:r>
                        <a:rPr lang="en-US" sz="1200" dirty="0" err="1"/>
                        <a:t>Molido</a:t>
                      </a:r>
                      <a:r>
                        <a:rPr lang="en-US" sz="1200" dirty="0"/>
                        <a:t> </a:t>
                      </a:r>
                      <a:r>
                        <a:rPr lang="en-US" sz="1200" dirty="0" err="1"/>
                        <a:t>Puro</a:t>
                      </a:r>
                      <a:r>
                        <a:rPr lang="en-US" sz="1200" dirty="0"/>
                        <a:t>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9319581"/>
              </p:ext>
            </p:extLst>
          </p:nvPr>
        </p:nvGraphicFramePr>
        <p:xfrm>
          <a:off x="2200587" y="4600949"/>
          <a:ext cx="4937124" cy="239954"/>
        </p:xfrm>
        <a:graphic>
          <a:graphicData uri="http://schemas.openxmlformats.org/drawingml/2006/table">
            <a:tbl>
              <a:tblPr/>
              <a:tblGrid>
                <a:gridCol w="1645708"/>
                <a:gridCol w="1645708"/>
                <a:gridCol w="1645708"/>
              </a:tblGrid>
              <a:tr h="239712">
                <a:tc>
                  <a:txBody>
                    <a:bodyPr/>
                    <a:lstStyle/>
                    <a:p>
                      <a:r>
                        <a:rPr lang="en-US" sz="1200" dirty="0"/>
                        <a:t>04/09/2014</a:t>
                      </a:r>
                    </a:p>
                  </a:txBody>
                  <a:tcPr marL="28571" marR="28571" marT="28537" marB="28537" anchor="ctr">
                    <a:lnL>
                      <a:noFill/>
                    </a:lnL>
                    <a:lnR>
                      <a:noFill/>
                    </a:lnR>
                    <a:lnT>
                      <a:noFill/>
                    </a:lnT>
                    <a:lnB>
                      <a:noFill/>
                    </a:lnB>
                  </a:tcPr>
                </a:tc>
                <a:tc>
                  <a:txBody>
                    <a:bodyPr/>
                    <a:lstStyle/>
                    <a:p>
                      <a:r>
                        <a:rPr lang="en-US" sz="1200" dirty="0"/>
                        <a:t>Sweet </a:t>
                      </a:r>
                      <a:r>
                        <a:rPr lang="en-US" sz="1200" dirty="0" smtClean="0"/>
                        <a:t>basil </a:t>
                      </a:r>
                      <a:r>
                        <a:rPr lang="en-US" sz="1200" dirty="0"/>
                        <a:t>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06747213"/>
              </p:ext>
            </p:extLst>
          </p:nvPr>
        </p:nvGraphicFramePr>
        <p:xfrm>
          <a:off x="2200587" y="4740649"/>
          <a:ext cx="4937124" cy="239954"/>
        </p:xfrm>
        <a:graphic>
          <a:graphicData uri="http://schemas.openxmlformats.org/drawingml/2006/table">
            <a:tbl>
              <a:tblPr/>
              <a:tblGrid>
                <a:gridCol w="1645708"/>
                <a:gridCol w="1645708"/>
                <a:gridCol w="1645708"/>
              </a:tblGrid>
              <a:tr h="239712">
                <a:tc>
                  <a:txBody>
                    <a:bodyPr/>
                    <a:lstStyle/>
                    <a:p>
                      <a:r>
                        <a:rPr lang="en-US" sz="1200" smtClean="0"/>
                        <a:t>03/14/2014</a:t>
                      </a:r>
                      <a:endParaRPr lang="en-US" sz="1200" dirty="0"/>
                    </a:p>
                  </a:txBody>
                  <a:tcPr marL="28571" marR="28571" marT="28537" marB="28537" anchor="ctr">
                    <a:lnL>
                      <a:noFill/>
                    </a:lnL>
                    <a:lnR>
                      <a:noFill/>
                    </a:lnR>
                    <a:lnT>
                      <a:noFill/>
                    </a:lnT>
                    <a:lnB>
                      <a:noFill/>
                    </a:lnB>
                  </a:tcPr>
                </a:tc>
                <a:tc>
                  <a:txBody>
                    <a:bodyPr/>
                    <a:lstStyle/>
                    <a:p>
                      <a:r>
                        <a:rPr lang="en-US" sz="1200" smtClean="0"/>
                        <a:t>Organic basil  </a:t>
                      </a:r>
                      <a:endParaRPr lang="en-US" sz="1200" dirty="0"/>
                    </a:p>
                  </a:txBody>
                  <a:tcPr marL="28571" marR="28571" marT="28537" marB="28537" anchor="ctr">
                    <a:lnL>
                      <a:noFill/>
                    </a:lnL>
                    <a:lnR>
                      <a:noFill/>
                    </a:lnR>
                    <a:lnT>
                      <a:noFill/>
                    </a:lnT>
                    <a:lnB>
                      <a:noFill/>
                    </a:lnB>
                  </a:tcPr>
                </a:tc>
                <a:tc>
                  <a:txBody>
                    <a:bodyPr/>
                    <a:lstStyle/>
                    <a:p>
                      <a:r>
                        <a:rPr lang="en-US" sz="1200" dirty="0" smtClean="0"/>
                        <a:t>Salmonella</a:t>
                      </a:r>
                      <a:endParaRPr lang="en-US" sz="1200" dirty="0"/>
                    </a:p>
                  </a:txBody>
                  <a:tcPr marL="28571" marR="28571" marT="28537" marB="28537" anchor="ctr">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6845962"/>
              </p:ext>
            </p:extLst>
          </p:nvPr>
        </p:nvGraphicFramePr>
        <p:xfrm>
          <a:off x="2200587" y="4880349"/>
          <a:ext cx="4937124" cy="239954"/>
        </p:xfrm>
        <a:graphic>
          <a:graphicData uri="http://schemas.openxmlformats.org/drawingml/2006/table">
            <a:tbl>
              <a:tblPr/>
              <a:tblGrid>
                <a:gridCol w="1645708"/>
                <a:gridCol w="1645708"/>
                <a:gridCol w="1645708"/>
              </a:tblGrid>
              <a:tr h="239712">
                <a:tc>
                  <a:txBody>
                    <a:bodyPr/>
                    <a:lstStyle/>
                    <a:p>
                      <a:r>
                        <a:rPr lang="en-US" sz="1200" dirty="0"/>
                        <a:t>03/13/2014</a:t>
                      </a:r>
                    </a:p>
                  </a:txBody>
                  <a:tcPr marL="28571" marR="28571" marT="28537" marB="28537" anchor="ctr">
                    <a:lnL>
                      <a:noFill/>
                    </a:lnL>
                    <a:lnR>
                      <a:noFill/>
                    </a:lnR>
                    <a:lnT>
                      <a:noFill/>
                    </a:lnT>
                    <a:lnB>
                      <a:noFill/>
                    </a:lnB>
                  </a:tcPr>
                </a:tc>
                <a:tc>
                  <a:txBody>
                    <a:bodyPr/>
                    <a:lstStyle/>
                    <a:p>
                      <a:r>
                        <a:rPr lang="en-US" sz="1200" dirty="0"/>
                        <a:t>Sliced Fruit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18648686"/>
              </p:ext>
            </p:extLst>
          </p:nvPr>
        </p:nvGraphicFramePr>
        <p:xfrm>
          <a:off x="2200587" y="5020049"/>
          <a:ext cx="4937124" cy="239954"/>
        </p:xfrm>
        <a:graphic>
          <a:graphicData uri="http://schemas.openxmlformats.org/drawingml/2006/table">
            <a:tbl>
              <a:tblPr/>
              <a:tblGrid>
                <a:gridCol w="1645708"/>
                <a:gridCol w="1645708"/>
                <a:gridCol w="1645708"/>
              </a:tblGrid>
              <a:tr h="239712">
                <a:tc>
                  <a:txBody>
                    <a:bodyPr/>
                    <a:lstStyle/>
                    <a:p>
                      <a:r>
                        <a:rPr lang="en-US" sz="1200" dirty="0"/>
                        <a:t>02/11/2014</a:t>
                      </a:r>
                    </a:p>
                  </a:txBody>
                  <a:tcPr marL="28571" marR="28571" marT="28537" marB="28537" anchor="ctr">
                    <a:lnL>
                      <a:noFill/>
                    </a:lnL>
                    <a:lnR>
                      <a:noFill/>
                    </a:lnR>
                    <a:lnT>
                      <a:noFill/>
                    </a:lnT>
                    <a:lnB>
                      <a:noFill/>
                    </a:lnB>
                  </a:tcPr>
                </a:tc>
                <a:tc>
                  <a:txBody>
                    <a:bodyPr/>
                    <a:lstStyle/>
                    <a:p>
                      <a:r>
                        <a:rPr lang="en-US" sz="1200" dirty="0"/>
                        <a:t>Curly Parsley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36941104"/>
              </p:ext>
            </p:extLst>
          </p:nvPr>
        </p:nvGraphicFramePr>
        <p:xfrm>
          <a:off x="2200587" y="5154986"/>
          <a:ext cx="4937124" cy="239954"/>
        </p:xfrm>
        <a:graphic>
          <a:graphicData uri="http://schemas.openxmlformats.org/drawingml/2006/table">
            <a:tbl>
              <a:tblPr/>
              <a:tblGrid>
                <a:gridCol w="1645708"/>
                <a:gridCol w="1645708"/>
                <a:gridCol w="1645708"/>
              </a:tblGrid>
              <a:tr h="239713">
                <a:tc>
                  <a:txBody>
                    <a:bodyPr/>
                    <a:lstStyle/>
                    <a:p>
                      <a:r>
                        <a:rPr lang="en-US" sz="1200" dirty="0"/>
                        <a:t>02/07/2014</a:t>
                      </a:r>
                    </a:p>
                  </a:txBody>
                  <a:tcPr marL="28571" marR="28571" marT="28537" marB="28537" anchor="ctr">
                    <a:lnL>
                      <a:noFill/>
                    </a:lnL>
                    <a:lnR>
                      <a:noFill/>
                    </a:lnR>
                    <a:lnT>
                      <a:noFill/>
                    </a:lnT>
                    <a:lnB>
                      <a:noFill/>
                    </a:lnB>
                  </a:tcPr>
                </a:tc>
                <a:tc>
                  <a:txBody>
                    <a:bodyPr/>
                    <a:lstStyle/>
                    <a:p>
                      <a:r>
                        <a:rPr lang="en-US" sz="1200" dirty="0"/>
                        <a:t>Tomatoes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42066148"/>
              </p:ext>
            </p:extLst>
          </p:nvPr>
        </p:nvGraphicFramePr>
        <p:xfrm>
          <a:off x="2200587" y="5294686"/>
          <a:ext cx="4937124" cy="239954"/>
        </p:xfrm>
        <a:graphic>
          <a:graphicData uri="http://schemas.openxmlformats.org/drawingml/2006/table">
            <a:tbl>
              <a:tblPr/>
              <a:tblGrid>
                <a:gridCol w="1645708"/>
                <a:gridCol w="1645708"/>
                <a:gridCol w="1645708"/>
              </a:tblGrid>
              <a:tr h="239713">
                <a:tc>
                  <a:txBody>
                    <a:bodyPr/>
                    <a:lstStyle/>
                    <a:p>
                      <a:r>
                        <a:rPr lang="en-US" sz="1200" dirty="0"/>
                        <a:t>01/22/2014</a:t>
                      </a:r>
                    </a:p>
                  </a:txBody>
                  <a:tcPr marL="28571" marR="28571" marT="28537" marB="28537" anchor="ctr">
                    <a:lnL>
                      <a:noFill/>
                    </a:lnL>
                    <a:lnR>
                      <a:noFill/>
                    </a:lnR>
                    <a:lnT>
                      <a:noFill/>
                    </a:lnT>
                    <a:lnB>
                      <a:noFill/>
                    </a:lnB>
                  </a:tcPr>
                </a:tc>
                <a:tc>
                  <a:txBody>
                    <a:bodyPr/>
                    <a:lstStyle/>
                    <a:p>
                      <a:r>
                        <a:rPr lang="en-US" sz="1200" dirty="0"/>
                        <a:t>Cheese  </a:t>
                      </a:r>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69832253"/>
              </p:ext>
            </p:extLst>
          </p:nvPr>
        </p:nvGraphicFramePr>
        <p:xfrm>
          <a:off x="2200587" y="5432799"/>
          <a:ext cx="4937124" cy="423862"/>
        </p:xfrm>
        <a:graphic>
          <a:graphicData uri="http://schemas.openxmlformats.org/drawingml/2006/table">
            <a:tbl>
              <a:tblPr/>
              <a:tblGrid>
                <a:gridCol w="1645708"/>
                <a:gridCol w="1645708"/>
                <a:gridCol w="1645708"/>
              </a:tblGrid>
              <a:tr h="423862">
                <a:tc>
                  <a:txBody>
                    <a:bodyPr/>
                    <a:lstStyle/>
                    <a:p>
                      <a:r>
                        <a:rPr lang="en-US" sz="1200" dirty="0"/>
                        <a:t>12/31/2013</a:t>
                      </a:r>
                    </a:p>
                  </a:txBody>
                  <a:tcPr marL="28571" marR="28571" marT="28639" marB="28639" anchor="ctr">
                    <a:lnL>
                      <a:noFill/>
                    </a:lnL>
                    <a:lnR>
                      <a:noFill/>
                    </a:lnR>
                    <a:lnT>
                      <a:noFill/>
                    </a:lnT>
                    <a:lnB>
                      <a:noFill/>
                    </a:lnB>
                  </a:tcPr>
                </a:tc>
                <a:tc>
                  <a:txBody>
                    <a:bodyPr/>
                    <a:lstStyle/>
                    <a:p>
                      <a:r>
                        <a:rPr lang="en-US" sz="1200" dirty="0" smtClean="0"/>
                        <a:t>cashew </a:t>
                      </a:r>
                      <a:r>
                        <a:rPr lang="en-US" sz="1200" dirty="0"/>
                        <a:t>cheese products  </a:t>
                      </a:r>
                    </a:p>
                  </a:txBody>
                  <a:tcPr marL="28571" marR="28571" marT="28639" marB="28639" anchor="ctr">
                    <a:lnL>
                      <a:noFill/>
                    </a:lnL>
                    <a:lnR>
                      <a:noFill/>
                    </a:lnR>
                    <a:lnT>
                      <a:noFill/>
                    </a:lnT>
                    <a:lnB>
                      <a:noFill/>
                    </a:lnB>
                  </a:tcPr>
                </a:tc>
                <a:tc>
                  <a:txBody>
                    <a:bodyPr/>
                    <a:lstStyle/>
                    <a:p>
                      <a:r>
                        <a:rPr lang="en-US" sz="1200" dirty="0"/>
                        <a:t>Salmonella</a:t>
                      </a:r>
                    </a:p>
                  </a:txBody>
                  <a:tcPr marL="28571" marR="28571" marT="28639" marB="28639" anchor="ctr">
                    <a:lnL>
                      <a:noFill/>
                    </a:lnL>
                    <a:lnR>
                      <a:noFill/>
                    </a:lnR>
                    <a:lnT>
                      <a:noFill/>
                    </a:lnT>
                    <a:lnB>
                      <a:noFill/>
                    </a:lnB>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475554799"/>
              </p:ext>
            </p:extLst>
          </p:nvPr>
        </p:nvGraphicFramePr>
        <p:xfrm>
          <a:off x="2200587" y="5750299"/>
          <a:ext cx="4937124" cy="241300"/>
        </p:xfrm>
        <a:graphic>
          <a:graphicData uri="http://schemas.openxmlformats.org/drawingml/2006/table">
            <a:tbl>
              <a:tblPr/>
              <a:tblGrid>
                <a:gridCol w="1645708"/>
                <a:gridCol w="1645708"/>
                <a:gridCol w="1645708"/>
              </a:tblGrid>
              <a:tr h="241300">
                <a:tc>
                  <a:txBody>
                    <a:bodyPr/>
                    <a:lstStyle/>
                    <a:p>
                      <a:r>
                        <a:rPr lang="en-US" sz="1200" dirty="0"/>
                        <a:t>12/27/2013</a:t>
                      </a:r>
                    </a:p>
                  </a:txBody>
                  <a:tcPr marL="28571" marR="28571" marT="28726" marB="28726" anchor="ctr">
                    <a:lnL>
                      <a:noFill/>
                    </a:lnL>
                    <a:lnR>
                      <a:noFill/>
                    </a:lnR>
                    <a:lnT>
                      <a:noFill/>
                    </a:lnT>
                    <a:lnB>
                      <a:noFill/>
                    </a:lnB>
                  </a:tcPr>
                </a:tc>
                <a:tc>
                  <a:txBody>
                    <a:bodyPr/>
                    <a:lstStyle/>
                    <a:p>
                      <a:r>
                        <a:rPr lang="en-US" sz="1200" dirty="0"/>
                        <a:t>Cheese  </a:t>
                      </a:r>
                    </a:p>
                  </a:txBody>
                  <a:tcPr marL="28571" marR="28571" marT="28726" marB="28726" anchor="ctr">
                    <a:lnL>
                      <a:noFill/>
                    </a:lnL>
                    <a:lnR>
                      <a:noFill/>
                    </a:lnR>
                    <a:lnT>
                      <a:noFill/>
                    </a:lnT>
                    <a:lnB>
                      <a:noFill/>
                    </a:lnB>
                  </a:tcPr>
                </a:tc>
                <a:tc>
                  <a:txBody>
                    <a:bodyPr/>
                    <a:lstStyle/>
                    <a:p>
                      <a:r>
                        <a:rPr lang="en-US" sz="1200" dirty="0"/>
                        <a:t>Salmonella</a:t>
                      </a:r>
                    </a:p>
                  </a:txBody>
                  <a:tcPr marL="28571" marR="28571" marT="28726" marB="28726" anchor="ctr">
                    <a:lnL>
                      <a:noFill/>
                    </a:lnL>
                    <a:lnR>
                      <a:noFill/>
                    </a:lnR>
                    <a:lnT>
                      <a:noFill/>
                    </a:lnT>
                    <a:lnB>
                      <a:noFill/>
                    </a:lnB>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148761870"/>
              </p:ext>
            </p:extLst>
          </p:nvPr>
        </p:nvGraphicFramePr>
        <p:xfrm>
          <a:off x="2200587" y="5889999"/>
          <a:ext cx="4937124" cy="241300"/>
        </p:xfrm>
        <a:graphic>
          <a:graphicData uri="http://schemas.openxmlformats.org/drawingml/2006/table">
            <a:tbl>
              <a:tblPr/>
              <a:tblGrid>
                <a:gridCol w="1645708"/>
                <a:gridCol w="1645708"/>
                <a:gridCol w="1645708"/>
              </a:tblGrid>
              <a:tr h="241300">
                <a:tc>
                  <a:txBody>
                    <a:bodyPr/>
                    <a:lstStyle/>
                    <a:p>
                      <a:r>
                        <a:rPr lang="en-US" sz="1200" dirty="0"/>
                        <a:t>11/26/2013</a:t>
                      </a:r>
                    </a:p>
                  </a:txBody>
                  <a:tcPr marL="28571" marR="28571" marT="28726" marB="28726" anchor="ctr">
                    <a:lnL>
                      <a:noFill/>
                    </a:lnL>
                    <a:lnR>
                      <a:noFill/>
                    </a:lnR>
                    <a:lnT>
                      <a:noFill/>
                    </a:lnT>
                    <a:lnB>
                      <a:noFill/>
                    </a:lnB>
                  </a:tcPr>
                </a:tc>
                <a:tc>
                  <a:txBody>
                    <a:bodyPr/>
                    <a:lstStyle/>
                    <a:p>
                      <a:r>
                        <a:rPr lang="en-US" sz="1200" dirty="0" smtClean="0"/>
                        <a:t>Blue </a:t>
                      </a:r>
                      <a:r>
                        <a:rPr lang="en-US" sz="1200" dirty="0"/>
                        <a:t>cheese  </a:t>
                      </a:r>
                    </a:p>
                  </a:txBody>
                  <a:tcPr marL="28571" marR="28571" marT="28726" marB="28726" anchor="ctr">
                    <a:lnL>
                      <a:noFill/>
                    </a:lnL>
                    <a:lnR>
                      <a:noFill/>
                    </a:lnR>
                    <a:lnT>
                      <a:noFill/>
                    </a:lnT>
                    <a:lnB>
                      <a:noFill/>
                    </a:lnB>
                  </a:tcPr>
                </a:tc>
                <a:tc>
                  <a:txBody>
                    <a:bodyPr/>
                    <a:lstStyle/>
                    <a:p>
                      <a:r>
                        <a:rPr lang="en-US" sz="1200" dirty="0"/>
                        <a:t>Salmonella </a:t>
                      </a:r>
                      <a:r>
                        <a:rPr lang="en-US" sz="1200" dirty="0" err="1"/>
                        <a:t>enteritidis</a:t>
                      </a:r>
                      <a:endParaRPr lang="en-US" sz="1200" dirty="0"/>
                    </a:p>
                  </a:txBody>
                  <a:tcPr marL="28571" marR="28571" marT="28726" marB="28726" anchor="ctr">
                    <a:lnL>
                      <a:noFill/>
                    </a:lnL>
                    <a:lnR>
                      <a:noFill/>
                    </a:lnR>
                    <a:lnT>
                      <a:noFill/>
                    </a:lnT>
                    <a:lnB>
                      <a:noFill/>
                    </a:lnB>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0414695"/>
              </p:ext>
            </p:extLst>
          </p:nvPr>
        </p:nvGraphicFramePr>
        <p:xfrm>
          <a:off x="2200587" y="6029699"/>
          <a:ext cx="4937124" cy="241300"/>
        </p:xfrm>
        <a:graphic>
          <a:graphicData uri="http://schemas.openxmlformats.org/drawingml/2006/table">
            <a:tbl>
              <a:tblPr/>
              <a:tblGrid>
                <a:gridCol w="1645708"/>
                <a:gridCol w="1645708"/>
                <a:gridCol w="1645708"/>
              </a:tblGrid>
              <a:tr h="241300">
                <a:tc>
                  <a:txBody>
                    <a:bodyPr/>
                    <a:lstStyle/>
                    <a:p>
                      <a:r>
                        <a:rPr lang="en-US" sz="1200" dirty="0"/>
                        <a:t>05/09/2013</a:t>
                      </a:r>
                    </a:p>
                  </a:txBody>
                  <a:tcPr marL="28571" marR="28571" marT="28726" marB="28726" anchor="ctr">
                    <a:lnL>
                      <a:noFill/>
                    </a:lnL>
                    <a:lnR>
                      <a:noFill/>
                    </a:lnR>
                    <a:lnT>
                      <a:noFill/>
                    </a:lnT>
                    <a:lnB>
                      <a:noFill/>
                    </a:lnB>
                  </a:tcPr>
                </a:tc>
                <a:tc>
                  <a:txBody>
                    <a:bodyPr/>
                    <a:lstStyle/>
                    <a:p>
                      <a:r>
                        <a:rPr lang="en-US" sz="1200" dirty="0" smtClean="0"/>
                        <a:t>Sesame </a:t>
                      </a:r>
                      <a:r>
                        <a:rPr lang="en-US" sz="1200" dirty="0"/>
                        <a:t>Paste  </a:t>
                      </a:r>
                    </a:p>
                  </a:txBody>
                  <a:tcPr marL="28571" marR="28571" marT="28726" marB="28726" anchor="ctr">
                    <a:lnL>
                      <a:noFill/>
                    </a:lnL>
                    <a:lnR>
                      <a:noFill/>
                    </a:lnR>
                    <a:lnT>
                      <a:noFill/>
                    </a:lnT>
                    <a:lnB>
                      <a:noFill/>
                    </a:lnB>
                  </a:tcPr>
                </a:tc>
                <a:tc>
                  <a:txBody>
                    <a:bodyPr/>
                    <a:lstStyle/>
                    <a:p>
                      <a:r>
                        <a:rPr lang="en-US" sz="1200" dirty="0"/>
                        <a:t>Salmonella</a:t>
                      </a:r>
                    </a:p>
                  </a:txBody>
                  <a:tcPr marL="28571" marR="28571" marT="28726" marB="28726"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568950590"/>
              </p:ext>
            </p:extLst>
          </p:nvPr>
        </p:nvGraphicFramePr>
        <p:xfrm>
          <a:off x="2200587" y="6182099"/>
          <a:ext cx="4937124" cy="241300"/>
        </p:xfrm>
        <a:graphic>
          <a:graphicData uri="http://schemas.openxmlformats.org/drawingml/2006/table">
            <a:tbl>
              <a:tblPr/>
              <a:tblGrid>
                <a:gridCol w="1645708"/>
                <a:gridCol w="1645708"/>
                <a:gridCol w="1645708"/>
              </a:tblGrid>
              <a:tr h="241300">
                <a:tc>
                  <a:txBody>
                    <a:bodyPr/>
                    <a:lstStyle/>
                    <a:p>
                      <a:r>
                        <a:rPr lang="en-US" sz="1200" dirty="0"/>
                        <a:t>03/18/2013</a:t>
                      </a:r>
                    </a:p>
                  </a:txBody>
                  <a:tcPr marL="28571" marR="28571" marT="28726" marB="28726" anchor="ctr">
                    <a:lnL>
                      <a:noFill/>
                    </a:lnL>
                    <a:lnR>
                      <a:noFill/>
                    </a:lnR>
                    <a:lnT>
                      <a:noFill/>
                    </a:lnT>
                    <a:lnB>
                      <a:noFill/>
                    </a:lnB>
                  </a:tcPr>
                </a:tc>
                <a:tc>
                  <a:txBody>
                    <a:bodyPr/>
                    <a:lstStyle/>
                    <a:p>
                      <a:r>
                        <a:rPr lang="en-US" sz="1200" dirty="0" smtClean="0"/>
                        <a:t>Chocolate Bars </a:t>
                      </a:r>
                      <a:r>
                        <a:rPr lang="en-US" sz="1200" dirty="0"/>
                        <a:t> </a:t>
                      </a:r>
                    </a:p>
                  </a:txBody>
                  <a:tcPr marL="28571" marR="28571" marT="28726" marB="28726" anchor="ctr">
                    <a:lnL>
                      <a:noFill/>
                    </a:lnL>
                    <a:lnR>
                      <a:noFill/>
                    </a:lnR>
                    <a:lnT>
                      <a:noFill/>
                    </a:lnT>
                    <a:lnB>
                      <a:noFill/>
                    </a:lnB>
                  </a:tcPr>
                </a:tc>
                <a:tc>
                  <a:txBody>
                    <a:bodyPr/>
                    <a:lstStyle/>
                    <a:p>
                      <a:r>
                        <a:rPr lang="en-US" sz="1200" dirty="0" smtClean="0"/>
                        <a:t>Salmonella</a:t>
                      </a:r>
                      <a:endParaRPr lang="en-US" sz="1200" dirty="0"/>
                    </a:p>
                  </a:txBody>
                  <a:tcPr marL="28571" marR="28571" marT="28726" marB="28726" anchor="ctr">
                    <a:lnL>
                      <a:noFill/>
                    </a:lnL>
                    <a:lnR>
                      <a:noFill/>
                    </a:lnR>
                    <a:lnT>
                      <a:noFill/>
                    </a:lnT>
                    <a:lnB>
                      <a:noFill/>
                    </a:lnB>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329923569"/>
              </p:ext>
            </p:extLst>
          </p:nvPr>
        </p:nvGraphicFramePr>
        <p:xfrm>
          <a:off x="2200587" y="6321799"/>
          <a:ext cx="4938711" cy="241300"/>
        </p:xfrm>
        <a:graphic>
          <a:graphicData uri="http://schemas.openxmlformats.org/drawingml/2006/table">
            <a:tbl>
              <a:tblPr/>
              <a:tblGrid>
                <a:gridCol w="1646237"/>
                <a:gridCol w="1646237"/>
                <a:gridCol w="1646237"/>
              </a:tblGrid>
              <a:tr h="241300">
                <a:tc>
                  <a:txBody>
                    <a:bodyPr/>
                    <a:lstStyle/>
                    <a:p>
                      <a:r>
                        <a:rPr lang="en-US" sz="1200" dirty="0"/>
                        <a:t>03/18/2013</a:t>
                      </a:r>
                    </a:p>
                  </a:txBody>
                  <a:tcPr marL="28581" marR="28581" marT="28726" marB="28726" anchor="ctr">
                    <a:lnL>
                      <a:noFill/>
                    </a:lnL>
                    <a:lnR>
                      <a:noFill/>
                    </a:lnR>
                    <a:lnT>
                      <a:noFill/>
                    </a:lnT>
                    <a:lnB>
                      <a:noFill/>
                    </a:lnB>
                  </a:tcPr>
                </a:tc>
                <a:tc>
                  <a:txBody>
                    <a:bodyPr/>
                    <a:lstStyle/>
                    <a:p>
                      <a:r>
                        <a:rPr lang="en-US" sz="1200" dirty="0"/>
                        <a:t>Pet Food  </a:t>
                      </a:r>
                    </a:p>
                  </a:txBody>
                  <a:tcPr marL="28581" marR="28581" marT="28726" marB="28726" anchor="ctr">
                    <a:lnL>
                      <a:noFill/>
                    </a:lnL>
                    <a:lnR>
                      <a:noFill/>
                    </a:lnR>
                    <a:lnT>
                      <a:noFill/>
                    </a:lnT>
                    <a:lnB>
                      <a:noFill/>
                    </a:lnB>
                  </a:tcPr>
                </a:tc>
                <a:tc>
                  <a:txBody>
                    <a:bodyPr/>
                    <a:lstStyle/>
                    <a:p>
                      <a:r>
                        <a:rPr lang="en-US" sz="1200" dirty="0"/>
                        <a:t>Salmonella</a:t>
                      </a:r>
                    </a:p>
                  </a:txBody>
                  <a:tcPr marL="28581" marR="28581" marT="28726" marB="28726" anchor="ctr">
                    <a:lnL>
                      <a:noFill/>
                    </a:lnL>
                    <a:lnR>
                      <a:noFill/>
                    </a:lnR>
                    <a:lnT>
                      <a:noFill/>
                    </a:lnT>
                    <a:lnB>
                      <a:noFill/>
                    </a:lnB>
                  </a:tcPr>
                </a:tc>
              </a:tr>
            </a:tbl>
          </a:graphicData>
        </a:graphic>
      </p:graphicFrame>
      <p:pic>
        <p:nvPicPr>
          <p:cNvPr id="2164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24" y="928713"/>
            <a:ext cx="12192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2"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03017" y="1402102"/>
            <a:ext cx="977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314" y="1682776"/>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514" y="2292376"/>
            <a:ext cx="8509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5" name="Picture 10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0979" y="2011702"/>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6" name="Picture 10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90317" y="2697502"/>
            <a:ext cx="803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7" name="Picture 10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57804" y="3484902"/>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8" name="Picture 102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8851" y="3054376"/>
            <a:ext cx="6524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9" name="Picture 10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114" y="3613176"/>
            <a:ext cx="952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0" name="Picture 103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60979" y="4145302"/>
            <a:ext cx="64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1" name="Picture 103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1714" y="4197376"/>
            <a:ext cx="635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2" name="Picture 103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90317" y="4680289"/>
            <a:ext cx="8778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3" name="Picture 103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99079" y="5212102"/>
            <a:ext cx="6477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4" name="Picture 103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039" y="4730776"/>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5" name="Picture 103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6614" y="5416576"/>
            <a:ext cx="10033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6" name="Picture 103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722879" y="5897902"/>
            <a:ext cx="723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18566" y="6467095"/>
            <a:ext cx="2903359" cy="307777"/>
          </a:xfrm>
          <a:prstGeom prst="rect">
            <a:avLst/>
          </a:prstGeom>
        </p:spPr>
        <p:txBody>
          <a:bodyPr wrap="none">
            <a:spAutoFit/>
          </a:bodyPr>
          <a:lstStyle/>
          <a:p>
            <a:r>
              <a:rPr lang="en-US" sz="1400" dirty="0">
                <a:solidFill>
                  <a:srgbClr val="7F7F7F"/>
                </a:solidFill>
              </a:rPr>
              <a:t>http://</a:t>
            </a:r>
            <a:r>
              <a:rPr lang="en-US" sz="1400" dirty="0" err="1">
                <a:solidFill>
                  <a:srgbClr val="7F7F7F"/>
                </a:solidFill>
              </a:rPr>
              <a:t>www.fda.gov</a:t>
            </a:r>
            <a:r>
              <a:rPr lang="en-US" sz="1400" dirty="0">
                <a:solidFill>
                  <a:srgbClr val="7F7F7F"/>
                </a:solidFill>
              </a:rPr>
              <a:t>/Safety/Recalls/</a:t>
            </a:r>
          </a:p>
        </p:txBody>
      </p:sp>
      <p:graphicFrame>
        <p:nvGraphicFramePr>
          <p:cNvPr id="55" name="Table 54"/>
          <p:cNvGraphicFramePr>
            <a:graphicFrameLocks noGrp="1"/>
          </p:cNvGraphicFramePr>
          <p:nvPr>
            <p:extLst>
              <p:ext uri="{D42A27DB-BD31-4B8C-83A1-F6EECF244321}">
                <p14:modId xmlns:p14="http://schemas.microsoft.com/office/powerpoint/2010/main" val="1246070534"/>
              </p:ext>
            </p:extLst>
          </p:nvPr>
        </p:nvGraphicFramePr>
        <p:xfrm>
          <a:off x="2138234" y="2365776"/>
          <a:ext cx="4937124" cy="239954"/>
        </p:xfrm>
        <a:graphic>
          <a:graphicData uri="http://schemas.openxmlformats.org/drawingml/2006/table">
            <a:tbl>
              <a:tblPr/>
              <a:tblGrid>
                <a:gridCol w="1645708"/>
                <a:gridCol w="1645708"/>
                <a:gridCol w="1645708"/>
              </a:tblGrid>
              <a:tr h="239713">
                <a:tc>
                  <a:txBody>
                    <a:bodyPr/>
                    <a:lstStyle/>
                    <a:p>
                      <a:r>
                        <a:rPr lang="en-US" sz="1200" dirty="0" smtClean="0"/>
                        <a:t>01/22/2015</a:t>
                      </a:r>
                      <a:endParaRPr lang="en-US" sz="1200" dirty="0"/>
                    </a:p>
                  </a:txBody>
                  <a:tcPr marL="28571" marR="28571" marT="28537" marB="28537" anchor="ctr">
                    <a:lnL>
                      <a:noFill/>
                    </a:lnL>
                    <a:lnR>
                      <a:noFill/>
                    </a:lnR>
                    <a:lnT>
                      <a:noFill/>
                    </a:lnT>
                    <a:lnB>
                      <a:noFill/>
                    </a:lnB>
                  </a:tcPr>
                </a:tc>
                <a:tc>
                  <a:txBody>
                    <a:bodyPr/>
                    <a:lstStyle/>
                    <a:p>
                      <a:r>
                        <a:rPr lang="en-US" sz="1200" dirty="0" smtClean="0"/>
                        <a:t>Seed mix</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133198449"/>
              </p:ext>
            </p:extLst>
          </p:nvPr>
        </p:nvGraphicFramePr>
        <p:xfrm>
          <a:off x="2126009" y="2212462"/>
          <a:ext cx="4937124" cy="239954"/>
        </p:xfrm>
        <a:graphic>
          <a:graphicData uri="http://schemas.openxmlformats.org/drawingml/2006/table">
            <a:tbl>
              <a:tblPr/>
              <a:tblGrid>
                <a:gridCol w="1645708"/>
                <a:gridCol w="1645708"/>
                <a:gridCol w="1645708"/>
              </a:tblGrid>
              <a:tr h="239713">
                <a:tc>
                  <a:txBody>
                    <a:bodyPr/>
                    <a:lstStyle/>
                    <a:p>
                      <a:r>
                        <a:rPr lang="en-US" sz="1200" dirty="0" smtClean="0"/>
                        <a:t>01/29/2015</a:t>
                      </a:r>
                      <a:endParaRPr lang="en-US" sz="1200" dirty="0"/>
                    </a:p>
                  </a:txBody>
                  <a:tcPr marL="28571" marR="28571" marT="28537" marB="28537" anchor="ctr">
                    <a:lnL>
                      <a:noFill/>
                    </a:lnL>
                    <a:lnR>
                      <a:noFill/>
                    </a:lnR>
                    <a:lnT>
                      <a:noFill/>
                    </a:lnT>
                    <a:lnB>
                      <a:noFill/>
                    </a:lnB>
                  </a:tcPr>
                </a:tc>
                <a:tc>
                  <a:txBody>
                    <a:bodyPr/>
                    <a:lstStyle/>
                    <a:p>
                      <a:r>
                        <a:rPr lang="en-US" sz="1200" dirty="0" smtClean="0"/>
                        <a:t>Org sunflower</a:t>
                      </a:r>
                      <a:r>
                        <a:rPr lang="en-US" sz="1200" baseline="0" dirty="0" smtClean="0"/>
                        <a:t> seeds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712067238"/>
              </p:ext>
            </p:extLst>
          </p:nvPr>
        </p:nvGraphicFramePr>
        <p:xfrm>
          <a:off x="2125543" y="2059145"/>
          <a:ext cx="4937124" cy="239954"/>
        </p:xfrm>
        <a:graphic>
          <a:graphicData uri="http://schemas.openxmlformats.org/drawingml/2006/table">
            <a:tbl>
              <a:tblPr/>
              <a:tblGrid>
                <a:gridCol w="1645708"/>
                <a:gridCol w="1645708"/>
                <a:gridCol w="1645708"/>
              </a:tblGrid>
              <a:tr h="239713">
                <a:tc>
                  <a:txBody>
                    <a:bodyPr/>
                    <a:lstStyle/>
                    <a:p>
                      <a:r>
                        <a:rPr lang="en-US" sz="1200" dirty="0" smtClean="0"/>
                        <a:t>01/30/2015</a:t>
                      </a:r>
                      <a:endParaRPr lang="en-US" sz="1200" dirty="0"/>
                    </a:p>
                  </a:txBody>
                  <a:tcPr marL="28571" marR="28571" marT="28537" marB="28537" anchor="ctr">
                    <a:lnL>
                      <a:noFill/>
                    </a:lnL>
                    <a:lnR>
                      <a:noFill/>
                    </a:lnR>
                    <a:lnT>
                      <a:noFill/>
                    </a:lnT>
                    <a:lnB>
                      <a:noFill/>
                    </a:lnB>
                  </a:tcPr>
                </a:tc>
                <a:tc>
                  <a:txBody>
                    <a:bodyPr/>
                    <a:lstStyle/>
                    <a:p>
                      <a:r>
                        <a:rPr lang="en-US" sz="1200" dirty="0" err="1" smtClean="0"/>
                        <a:t>Pecanettes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426403697"/>
              </p:ext>
            </p:extLst>
          </p:nvPr>
        </p:nvGraphicFramePr>
        <p:xfrm>
          <a:off x="2125077" y="1905828"/>
          <a:ext cx="4937124" cy="239954"/>
        </p:xfrm>
        <a:graphic>
          <a:graphicData uri="http://schemas.openxmlformats.org/drawingml/2006/table">
            <a:tbl>
              <a:tblPr/>
              <a:tblGrid>
                <a:gridCol w="1645708"/>
                <a:gridCol w="1645708"/>
                <a:gridCol w="1645708"/>
              </a:tblGrid>
              <a:tr h="239713">
                <a:tc>
                  <a:txBody>
                    <a:bodyPr/>
                    <a:lstStyle/>
                    <a:p>
                      <a:r>
                        <a:rPr lang="en-US" sz="1200" dirty="0" smtClean="0"/>
                        <a:t>01/30/2015</a:t>
                      </a:r>
                      <a:endParaRPr lang="en-US" sz="1200" dirty="0"/>
                    </a:p>
                  </a:txBody>
                  <a:tcPr marL="28571" marR="28571" marT="28537" marB="28537" anchor="ctr">
                    <a:lnL>
                      <a:noFill/>
                    </a:lnL>
                    <a:lnR>
                      <a:noFill/>
                    </a:lnR>
                    <a:lnT>
                      <a:noFill/>
                    </a:lnT>
                    <a:lnB>
                      <a:noFill/>
                    </a:lnB>
                  </a:tcPr>
                </a:tc>
                <a:tc>
                  <a:txBody>
                    <a:bodyPr/>
                    <a:lstStyle/>
                    <a:p>
                      <a:r>
                        <a:rPr lang="en-US" sz="1200" dirty="0" smtClean="0"/>
                        <a:t>Beef Jerky Treats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58007855"/>
              </p:ext>
            </p:extLst>
          </p:nvPr>
        </p:nvGraphicFramePr>
        <p:xfrm>
          <a:off x="2124611" y="1776031"/>
          <a:ext cx="4937124" cy="239954"/>
        </p:xfrm>
        <a:graphic>
          <a:graphicData uri="http://schemas.openxmlformats.org/drawingml/2006/table">
            <a:tbl>
              <a:tblPr/>
              <a:tblGrid>
                <a:gridCol w="1645708"/>
                <a:gridCol w="1645708"/>
                <a:gridCol w="1645708"/>
              </a:tblGrid>
              <a:tr h="239713">
                <a:tc>
                  <a:txBody>
                    <a:bodyPr/>
                    <a:lstStyle/>
                    <a:p>
                      <a:r>
                        <a:rPr lang="en-US" sz="1200" dirty="0" smtClean="0"/>
                        <a:t>02/03/2015</a:t>
                      </a:r>
                      <a:endParaRPr lang="en-US" sz="1200" dirty="0"/>
                    </a:p>
                  </a:txBody>
                  <a:tcPr marL="28571" marR="28571" marT="28537" marB="28537" anchor="ctr">
                    <a:lnL>
                      <a:noFill/>
                    </a:lnL>
                    <a:lnR>
                      <a:noFill/>
                    </a:lnR>
                    <a:lnT>
                      <a:noFill/>
                    </a:lnT>
                    <a:lnB>
                      <a:noFill/>
                    </a:lnB>
                  </a:tcPr>
                </a:tc>
                <a:tc>
                  <a:txBody>
                    <a:bodyPr/>
                    <a:lstStyle/>
                    <a:p>
                      <a:r>
                        <a:rPr lang="en-US" sz="1200" dirty="0" smtClean="0"/>
                        <a:t>Raw</a:t>
                      </a:r>
                      <a:r>
                        <a:rPr lang="en-US" sz="1200" baseline="0" dirty="0" smtClean="0"/>
                        <a:t> macadamia nuts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1826967538"/>
              </p:ext>
            </p:extLst>
          </p:nvPr>
        </p:nvGraphicFramePr>
        <p:xfrm>
          <a:off x="2124145" y="1634476"/>
          <a:ext cx="4937124" cy="239954"/>
        </p:xfrm>
        <a:graphic>
          <a:graphicData uri="http://schemas.openxmlformats.org/drawingml/2006/table">
            <a:tbl>
              <a:tblPr/>
              <a:tblGrid>
                <a:gridCol w="1645708"/>
                <a:gridCol w="1645708"/>
                <a:gridCol w="1645708"/>
              </a:tblGrid>
              <a:tr h="239713">
                <a:tc>
                  <a:txBody>
                    <a:bodyPr/>
                    <a:lstStyle/>
                    <a:p>
                      <a:r>
                        <a:rPr lang="en-US" sz="1200" dirty="0" smtClean="0"/>
                        <a:t>02/10/2015</a:t>
                      </a:r>
                      <a:endParaRPr lang="en-US" sz="1200" dirty="0"/>
                    </a:p>
                  </a:txBody>
                  <a:tcPr marL="28571" marR="28571" marT="28537" marB="28537" anchor="ctr">
                    <a:lnL>
                      <a:noFill/>
                    </a:lnL>
                    <a:lnR>
                      <a:noFill/>
                    </a:lnR>
                    <a:lnT>
                      <a:noFill/>
                    </a:lnT>
                    <a:lnB>
                      <a:noFill/>
                    </a:lnB>
                  </a:tcPr>
                </a:tc>
                <a:tc>
                  <a:txBody>
                    <a:bodyPr/>
                    <a:lstStyle/>
                    <a:p>
                      <a:r>
                        <a:rPr lang="en-US" sz="1200" dirty="0" smtClean="0"/>
                        <a:t>Walnuts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953589940"/>
              </p:ext>
            </p:extLst>
          </p:nvPr>
        </p:nvGraphicFramePr>
        <p:xfrm>
          <a:off x="2123678" y="1492926"/>
          <a:ext cx="4937124" cy="239954"/>
        </p:xfrm>
        <a:graphic>
          <a:graphicData uri="http://schemas.openxmlformats.org/drawingml/2006/table">
            <a:tbl>
              <a:tblPr/>
              <a:tblGrid>
                <a:gridCol w="1645708"/>
                <a:gridCol w="1645708"/>
                <a:gridCol w="1645708"/>
              </a:tblGrid>
              <a:tr h="239713">
                <a:tc>
                  <a:txBody>
                    <a:bodyPr/>
                    <a:lstStyle/>
                    <a:p>
                      <a:r>
                        <a:rPr lang="en-US" sz="1200" dirty="0" smtClean="0"/>
                        <a:t>02/12/2015</a:t>
                      </a:r>
                      <a:endParaRPr lang="en-US" sz="1200" dirty="0"/>
                    </a:p>
                  </a:txBody>
                  <a:tcPr marL="28571" marR="28571" marT="28537" marB="28537" anchor="ctr">
                    <a:lnL>
                      <a:noFill/>
                    </a:lnL>
                    <a:lnR>
                      <a:noFill/>
                    </a:lnR>
                    <a:lnT>
                      <a:noFill/>
                    </a:lnT>
                    <a:lnB>
                      <a:noFill/>
                    </a:lnB>
                  </a:tcPr>
                </a:tc>
                <a:tc>
                  <a:txBody>
                    <a:bodyPr/>
                    <a:lstStyle/>
                    <a:p>
                      <a:r>
                        <a:rPr lang="en-US" sz="1200" dirty="0" smtClean="0"/>
                        <a:t>Org Garlic Powder</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434029995"/>
              </p:ext>
            </p:extLst>
          </p:nvPr>
        </p:nvGraphicFramePr>
        <p:xfrm>
          <a:off x="2123211" y="1351376"/>
          <a:ext cx="4937124" cy="239954"/>
        </p:xfrm>
        <a:graphic>
          <a:graphicData uri="http://schemas.openxmlformats.org/drawingml/2006/table">
            <a:tbl>
              <a:tblPr/>
              <a:tblGrid>
                <a:gridCol w="1645708"/>
                <a:gridCol w="1645708"/>
                <a:gridCol w="1645708"/>
              </a:tblGrid>
              <a:tr h="239713">
                <a:tc>
                  <a:txBody>
                    <a:bodyPr/>
                    <a:lstStyle/>
                    <a:p>
                      <a:r>
                        <a:rPr lang="en-US" sz="1200" dirty="0" smtClean="0"/>
                        <a:t>02/24/2015</a:t>
                      </a:r>
                      <a:endParaRPr lang="en-US" sz="1200" dirty="0"/>
                    </a:p>
                  </a:txBody>
                  <a:tcPr marL="28571" marR="28571" marT="28537" marB="28537" anchor="ctr">
                    <a:lnL>
                      <a:noFill/>
                    </a:lnL>
                    <a:lnR>
                      <a:noFill/>
                    </a:lnR>
                    <a:lnT>
                      <a:noFill/>
                    </a:lnT>
                    <a:lnB>
                      <a:noFill/>
                    </a:lnB>
                  </a:tcPr>
                </a:tc>
                <a:tc>
                  <a:txBody>
                    <a:bodyPr/>
                    <a:lstStyle/>
                    <a:p>
                      <a:r>
                        <a:rPr lang="en-US" sz="1200" dirty="0" smtClean="0"/>
                        <a:t>Filberts (raw hazelnut)</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445541535"/>
              </p:ext>
            </p:extLst>
          </p:nvPr>
        </p:nvGraphicFramePr>
        <p:xfrm>
          <a:off x="2138237" y="2530369"/>
          <a:ext cx="4937124" cy="239954"/>
        </p:xfrm>
        <a:graphic>
          <a:graphicData uri="http://schemas.openxmlformats.org/drawingml/2006/table">
            <a:tbl>
              <a:tblPr/>
              <a:tblGrid>
                <a:gridCol w="1645708"/>
                <a:gridCol w="1645708"/>
                <a:gridCol w="1645708"/>
              </a:tblGrid>
              <a:tr h="239713">
                <a:tc>
                  <a:txBody>
                    <a:bodyPr/>
                    <a:lstStyle/>
                    <a:p>
                      <a:r>
                        <a:rPr lang="en-US" sz="1200" dirty="0" smtClean="0"/>
                        <a:t>12/30/</a:t>
                      </a:r>
                      <a:r>
                        <a:rPr lang="en-US" sz="1200" dirty="0"/>
                        <a:t>2014</a:t>
                      </a:r>
                    </a:p>
                  </a:txBody>
                  <a:tcPr marL="28571" marR="28571" marT="28537" marB="28537" anchor="ctr">
                    <a:lnL>
                      <a:noFill/>
                    </a:lnL>
                    <a:lnR>
                      <a:noFill/>
                    </a:lnR>
                    <a:lnT>
                      <a:noFill/>
                    </a:lnT>
                    <a:lnB>
                      <a:noFill/>
                    </a:lnB>
                  </a:tcPr>
                </a:tc>
                <a:tc>
                  <a:txBody>
                    <a:bodyPr/>
                    <a:lstStyle/>
                    <a:p>
                      <a:r>
                        <a:rPr lang="en-US" sz="1200" dirty="0" smtClean="0"/>
                        <a:t>Pecan</a:t>
                      </a:r>
                      <a:r>
                        <a:rPr lang="en-US" sz="1200" baseline="0" dirty="0" smtClean="0"/>
                        <a:t> cookie pieces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4188981668"/>
              </p:ext>
            </p:extLst>
          </p:nvPr>
        </p:nvGraphicFramePr>
        <p:xfrm>
          <a:off x="2149529" y="2694527"/>
          <a:ext cx="4937124" cy="239954"/>
        </p:xfrm>
        <a:graphic>
          <a:graphicData uri="http://schemas.openxmlformats.org/drawingml/2006/table">
            <a:tbl>
              <a:tblPr/>
              <a:tblGrid>
                <a:gridCol w="1645708"/>
                <a:gridCol w="1645708"/>
                <a:gridCol w="1645708"/>
              </a:tblGrid>
              <a:tr h="239713">
                <a:tc>
                  <a:txBody>
                    <a:bodyPr/>
                    <a:lstStyle/>
                    <a:p>
                      <a:r>
                        <a:rPr lang="en-US" sz="1200" dirty="0" smtClean="0"/>
                        <a:t>12/19/</a:t>
                      </a:r>
                      <a:r>
                        <a:rPr lang="en-US" sz="1200" dirty="0"/>
                        <a:t>2014</a:t>
                      </a:r>
                    </a:p>
                  </a:txBody>
                  <a:tcPr marL="28571" marR="28571" marT="28537" marB="28537" anchor="ctr">
                    <a:lnL>
                      <a:noFill/>
                    </a:lnL>
                    <a:lnR>
                      <a:noFill/>
                    </a:lnR>
                    <a:lnT>
                      <a:noFill/>
                    </a:lnT>
                    <a:lnB>
                      <a:noFill/>
                    </a:lnB>
                  </a:tcPr>
                </a:tc>
                <a:tc>
                  <a:txBody>
                    <a:bodyPr/>
                    <a:lstStyle/>
                    <a:p>
                      <a:r>
                        <a:rPr lang="en-US" sz="1200" dirty="0" smtClean="0"/>
                        <a:t>cranberry crunch bars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4042253187"/>
              </p:ext>
            </p:extLst>
          </p:nvPr>
        </p:nvGraphicFramePr>
        <p:xfrm>
          <a:off x="2149062" y="2846927"/>
          <a:ext cx="4937124" cy="239954"/>
        </p:xfrm>
        <a:graphic>
          <a:graphicData uri="http://schemas.openxmlformats.org/drawingml/2006/table">
            <a:tbl>
              <a:tblPr/>
              <a:tblGrid>
                <a:gridCol w="1645708"/>
                <a:gridCol w="1645708"/>
                <a:gridCol w="1645708"/>
              </a:tblGrid>
              <a:tr h="239713">
                <a:tc>
                  <a:txBody>
                    <a:bodyPr/>
                    <a:lstStyle/>
                    <a:p>
                      <a:r>
                        <a:rPr lang="en-US" sz="1200" dirty="0" smtClean="0"/>
                        <a:t>12/03/</a:t>
                      </a:r>
                      <a:r>
                        <a:rPr lang="en-US" sz="1200" dirty="0"/>
                        <a:t>2014</a:t>
                      </a:r>
                    </a:p>
                  </a:txBody>
                  <a:tcPr marL="28571" marR="28571" marT="28537" marB="28537" anchor="ctr">
                    <a:lnL>
                      <a:noFill/>
                    </a:lnL>
                    <a:lnR>
                      <a:noFill/>
                    </a:lnR>
                    <a:lnT>
                      <a:noFill/>
                    </a:lnT>
                    <a:lnB>
                      <a:noFill/>
                    </a:lnB>
                  </a:tcPr>
                </a:tc>
                <a:tc>
                  <a:txBody>
                    <a:bodyPr/>
                    <a:lstStyle/>
                    <a:p>
                      <a:r>
                        <a:rPr lang="en-US" sz="1200" dirty="0" smtClean="0"/>
                        <a:t>Chile cheese</a:t>
                      </a:r>
                      <a:r>
                        <a:rPr lang="en-US" sz="1200" baseline="0" dirty="0" smtClean="0"/>
                        <a:t> enchilada</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4224945577"/>
              </p:ext>
            </p:extLst>
          </p:nvPr>
        </p:nvGraphicFramePr>
        <p:xfrm>
          <a:off x="2160354" y="2999327"/>
          <a:ext cx="4937124" cy="239954"/>
        </p:xfrm>
        <a:graphic>
          <a:graphicData uri="http://schemas.openxmlformats.org/drawingml/2006/table">
            <a:tbl>
              <a:tblPr/>
              <a:tblGrid>
                <a:gridCol w="1645708"/>
                <a:gridCol w="1645708"/>
                <a:gridCol w="1645708"/>
              </a:tblGrid>
              <a:tr h="239713">
                <a:tc>
                  <a:txBody>
                    <a:bodyPr/>
                    <a:lstStyle/>
                    <a:p>
                      <a:r>
                        <a:rPr lang="en-US" sz="1200" dirty="0" smtClean="0"/>
                        <a:t>11/14/</a:t>
                      </a:r>
                      <a:r>
                        <a:rPr lang="en-US" sz="1200" dirty="0"/>
                        <a:t>2014</a:t>
                      </a:r>
                    </a:p>
                  </a:txBody>
                  <a:tcPr marL="28571" marR="28571" marT="28537" marB="28537" anchor="ctr">
                    <a:lnL>
                      <a:noFill/>
                    </a:lnL>
                    <a:lnR>
                      <a:noFill/>
                    </a:lnR>
                    <a:lnT>
                      <a:noFill/>
                    </a:lnT>
                    <a:lnB>
                      <a:noFill/>
                    </a:lnB>
                  </a:tcPr>
                </a:tc>
                <a:tc>
                  <a:txBody>
                    <a:bodyPr/>
                    <a:lstStyle/>
                    <a:p>
                      <a:r>
                        <a:rPr lang="en-US" sz="1200" dirty="0" smtClean="0"/>
                        <a:t>Brown rice flour</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898009148"/>
              </p:ext>
            </p:extLst>
          </p:nvPr>
        </p:nvGraphicFramePr>
        <p:xfrm>
          <a:off x="2171646" y="3151727"/>
          <a:ext cx="4937124" cy="239954"/>
        </p:xfrm>
        <a:graphic>
          <a:graphicData uri="http://schemas.openxmlformats.org/drawingml/2006/table">
            <a:tbl>
              <a:tblPr/>
              <a:tblGrid>
                <a:gridCol w="1645708"/>
                <a:gridCol w="1645708"/>
                <a:gridCol w="1645708"/>
              </a:tblGrid>
              <a:tr h="239713">
                <a:tc>
                  <a:txBody>
                    <a:bodyPr/>
                    <a:lstStyle/>
                    <a:p>
                      <a:r>
                        <a:rPr lang="en-US" sz="1200" dirty="0" smtClean="0"/>
                        <a:t>10/27/</a:t>
                      </a:r>
                      <a:r>
                        <a:rPr lang="en-US" sz="1200" dirty="0"/>
                        <a:t>2014</a:t>
                      </a:r>
                    </a:p>
                  </a:txBody>
                  <a:tcPr marL="28571" marR="28571" marT="28537" marB="28537" anchor="ctr">
                    <a:lnL>
                      <a:noFill/>
                    </a:lnL>
                    <a:lnR>
                      <a:noFill/>
                    </a:lnR>
                    <a:lnT>
                      <a:noFill/>
                    </a:lnT>
                    <a:lnB>
                      <a:noFill/>
                    </a:lnB>
                  </a:tcPr>
                </a:tc>
                <a:tc>
                  <a:txBody>
                    <a:bodyPr/>
                    <a:lstStyle/>
                    <a:p>
                      <a:r>
                        <a:rPr lang="en-US" sz="1200" dirty="0" smtClean="0"/>
                        <a:t>Cashew pieces</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117950486"/>
              </p:ext>
            </p:extLst>
          </p:nvPr>
        </p:nvGraphicFramePr>
        <p:xfrm>
          <a:off x="2182938" y="3304127"/>
          <a:ext cx="4937124" cy="239954"/>
        </p:xfrm>
        <a:graphic>
          <a:graphicData uri="http://schemas.openxmlformats.org/drawingml/2006/table">
            <a:tbl>
              <a:tblPr/>
              <a:tblGrid>
                <a:gridCol w="1645708"/>
                <a:gridCol w="1645708"/>
                <a:gridCol w="1645708"/>
              </a:tblGrid>
              <a:tr h="239713">
                <a:tc>
                  <a:txBody>
                    <a:bodyPr/>
                    <a:lstStyle/>
                    <a:p>
                      <a:r>
                        <a:rPr lang="en-US" sz="1200" dirty="0" smtClean="0"/>
                        <a:t>10/21/</a:t>
                      </a:r>
                      <a:r>
                        <a:rPr lang="en-US" sz="1200" dirty="0"/>
                        <a:t>2014</a:t>
                      </a:r>
                    </a:p>
                  </a:txBody>
                  <a:tcPr marL="28571" marR="28571" marT="28537" marB="28537" anchor="ctr">
                    <a:lnL>
                      <a:noFill/>
                    </a:lnL>
                    <a:lnR>
                      <a:noFill/>
                    </a:lnR>
                    <a:lnT>
                      <a:noFill/>
                    </a:lnT>
                    <a:lnB>
                      <a:noFill/>
                    </a:lnB>
                  </a:tcPr>
                </a:tc>
                <a:tc>
                  <a:txBody>
                    <a:bodyPr/>
                    <a:lstStyle/>
                    <a:p>
                      <a:r>
                        <a:rPr lang="en-US" sz="1200" dirty="0" smtClean="0"/>
                        <a:t>Carob powder</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1238878080"/>
              </p:ext>
            </p:extLst>
          </p:nvPr>
        </p:nvGraphicFramePr>
        <p:xfrm>
          <a:off x="2194230" y="3456527"/>
          <a:ext cx="4937124" cy="239954"/>
        </p:xfrm>
        <a:graphic>
          <a:graphicData uri="http://schemas.openxmlformats.org/drawingml/2006/table">
            <a:tbl>
              <a:tblPr/>
              <a:tblGrid>
                <a:gridCol w="1645708"/>
                <a:gridCol w="1645708"/>
                <a:gridCol w="1645708"/>
              </a:tblGrid>
              <a:tr h="239713">
                <a:tc>
                  <a:txBody>
                    <a:bodyPr/>
                    <a:lstStyle/>
                    <a:p>
                      <a:r>
                        <a:rPr lang="en-US" sz="1200" dirty="0" smtClean="0"/>
                        <a:t>10/17/</a:t>
                      </a:r>
                      <a:r>
                        <a:rPr lang="en-US" sz="1200" dirty="0"/>
                        <a:t>2014</a:t>
                      </a:r>
                    </a:p>
                  </a:txBody>
                  <a:tcPr marL="28571" marR="28571" marT="28537" marB="28537" anchor="ctr">
                    <a:lnL>
                      <a:noFill/>
                    </a:lnL>
                    <a:lnR>
                      <a:noFill/>
                    </a:lnR>
                    <a:lnT>
                      <a:noFill/>
                    </a:lnT>
                    <a:lnB>
                      <a:noFill/>
                    </a:lnB>
                  </a:tcPr>
                </a:tc>
                <a:tc>
                  <a:txBody>
                    <a:bodyPr/>
                    <a:lstStyle/>
                    <a:p>
                      <a:r>
                        <a:rPr lang="en-US" sz="1200" dirty="0" smtClean="0"/>
                        <a:t>Shark cartilage </a:t>
                      </a:r>
                      <a:r>
                        <a:rPr lang="en-US" sz="1200" dirty="0" err="1" smtClean="0"/>
                        <a:t>suppl</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1821163479"/>
              </p:ext>
            </p:extLst>
          </p:nvPr>
        </p:nvGraphicFramePr>
        <p:xfrm>
          <a:off x="2205522" y="3608927"/>
          <a:ext cx="4937124" cy="239954"/>
        </p:xfrm>
        <a:graphic>
          <a:graphicData uri="http://schemas.openxmlformats.org/drawingml/2006/table">
            <a:tbl>
              <a:tblPr/>
              <a:tblGrid>
                <a:gridCol w="1645708"/>
                <a:gridCol w="1645708"/>
                <a:gridCol w="1645708"/>
              </a:tblGrid>
              <a:tr h="239713">
                <a:tc>
                  <a:txBody>
                    <a:bodyPr/>
                    <a:lstStyle/>
                    <a:p>
                      <a:r>
                        <a:rPr lang="en-US" sz="1200" dirty="0" smtClean="0"/>
                        <a:t>07/26/</a:t>
                      </a:r>
                      <a:r>
                        <a:rPr lang="en-US" sz="1200" dirty="0"/>
                        <a:t>2014</a:t>
                      </a:r>
                    </a:p>
                  </a:txBody>
                  <a:tcPr marL="28571" marR="28571" marT="28537" marB="28537" anchor="ctr">
                    <a:lnL>
                      <a:noFill/>
                    </a:lnL>
                    <a:lnR>
                      <a:noFill/>
                    </a:lnR>
                    <a:lnT>
                      <a:noFill/>
                    </a:lnT>
                    <a:lnB>
                      <a:noFill/>
                    </a:lnB>
                  </a:tcPr>
                </a:tc>
                <a:tc>
                  <a:txBody>
                    <a:bodyPr/>
                    <a:lstStyle/>
                    <a:p>
                      <a:r>
                        <a:rPr lang="en-US" sz="1200" dirty="0" smtClean="0"/>
                        <a:t>Sweet paprika powder</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2796515112"/>
              </p:ext>
            </p:extLst>
          </p:nvPr>
        </p:nvGraphicFramePr>
        <p:xfrm>
          <a:off x="2205055" y="3749569"/>
          <a:ext cx="4937124" cy="239954"/>
        </p:xfrm>
        <a:graphic>
          <a:graphicData uri="http://schemas.openxmlformats.org/drawingml/2006/table">
            <a:tbl>
              <a:tblPr/>
              <a:tblGrid>
                <a:gridCol w="1645708"/>
                <a:gridCol w="1645708"/>
                <a:gridCol w="1645708"/>
              </a:tblGrid>
              <a:tr h="239713">
                <a:tc>
                  <a:txBody>
                    <a:bodyPr/>
                    <a:lstStyle/>
                    <a:p>
                      <a:r>
                        <a:rPr lang="en-US" sz="1200" dirty="0" smtClean="0"/>
                        <a:t>07/25/</a:t>
                      </a:r>
                      <a:r>
                        <a:rPr lang="en-US" sz="1200" dirty="0"/>
                        <a:t>2014</a:t>
                      </a:r>
                    </a:p>
                  </a:txBody>
                  <a:tcPr marL="28571" marR="28571" marT="28537" marB="28537" anchor="ctr">
                    <a:lnL>
                      <a:noFill/>
                    </a:lnL>
                    <a:lnR>
                      <a:noFill/>
                    </a:lnR>
                    <a:lnT>
                      <a:noFill/>
                    </a:lnT>
                    <a:lnB>
                      <a:noFill/>
                    </a:lnB>
                  </a:tcPr>
                </a:tc>
                <a:tc>
                  <a:txBody>
                    <a:bodyPr/>
                    <a:lstStyle/>
                    <a:p>
                      <a:r>
                        <a:rPr lang="en-US" sz="1200" dirty="0" smtClean="0"/>
                        <a:t>Chocolate drink</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932779040"/>
              </p:ext>
            </p:extLst>
          </p:nvPr>
        </p:nvGraphicFramePr>
        <p:xfrm>
          <a:off x="2204588" y="3890211"/>
          <a:ext cx="4937124" cy="239954"/>
        </p:xfrm>
        <a:graphic>
          <a:graphicData uri="http://schemas.openxmlformats.org/drawingml/2006/table">
            <a:tbl>
              <a:tblPr/>
              <a:tblGrid>
                <a:gridCol w="1645708"/>
                <a:gridCol w="1645708"/>
                <a:gridCol w="1645708"/>
              </a:tblGrid>
              <a:tr h="239713">
                <a:tc>
                  <a:txBody>
                    <a:bodyPr/>
                    <a:lstStyle/>
                    <a:p>
                      <a:r>
                        <a:rPr lang="en-US" sz="1200" dirty="0" smtClean="0"/>
                        <a:t>06/26/</a:t>
                      </a:r>
                      <a:r>
                        <a:rPr lang="en-US" sz="1200" dirty="0"/>
                        <a:t>2014</a:t>
                      </a:r>
                    </a:p>
                  </a:txBody>
                  <a:tcPr marL="28571" marR="28571" marT="28537" marB="28537" anchor="ctr">
                    <a:lnL>
                      <a:noFill/>
                    </a:lnL>
                    <a:lnR>
                      <a:noFill/>
                    </a:lnR>
                    <a:lnT>
                      <a:noFill/>
                    </a:lnT>
                    <a:lnB>
                      <a:noFill/>
                    </a:lnB>
                  </a:tcPr>
                </a:tc>
                <a:tc>
                  <a:txBody>
                    <a:bodyPr/>
                    <a:lstStyle/>
                    <a:p>
                      <a:r>
                        <a:rPr lang="en-US" sz="1200" dirty="0" smtClean="0"/>
                        <a:t>Chia seed </a:t>
                      </a:r>
                      <a:r>
                        <a:rPr lang="en-US" sz="1200" dirty="0" err="1" smtClean="0"/>
                        <a:t>trailmix</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2026005664"/>
              </p:ext>
            </p:extLst>
          </p:nvPr>
        </p:nvGraphicFramePr>
        <p:xfrm>
          <a:off x="2206607" y="4025899"/>
          <a:ext cx="4937124" cy="239954"/>
        </p:xfrm>
        <a:graphic>
          <a:graphicData uri="http://schemas.openxmlformats.org/drawingml/2006/table">
            <a:tbl>
              <a:tblPr/>
              <a:tblGrid>
                <a:gridCol w="1645708"/>
                <a:gridCol w="1645708"/>
                <a:gridCol w="1645708"/>
              </a:tblGrid>
              <a:tr h="239713">
                <a:tc>
                  <a:txBody>
                    <a:bodyPr/>
                    <a:lstStyle/>
                    <a:p>
                      <a:r>
                        <a:rPr lang="en-US" sz="1200" dirty="0" smtClean="0"/>
                        <a:t>06/06/</a:t>
                      </a:r>
                      <a:r>
                        <a:rPr lang="en-US" sz="1200" dirty="0"/>
                        <a:t>2014</a:t>
                      </a:r>
                    </a:p>
                  </a:txBody>
                  <a:tcPr marL="28571" marR="28571" marT="28537" marB="28537" anchor="ctr">
                    <a:lnL>
                      <a:noFill/>
                    </a:lnL>
                    <a:lnR>
                      <a:noFill/>
                    </a:lnR>
                    <a:lnT>
                      <a:noFill/>
                    </a:lnT>
                    <a:lnB>
                      <a:noFill/>
                    </a:lnB>
                  </a:tcPr>
                </a:tc>
                <a:tc>
                  <a:txBody>
                    <a:bodyPr/>
                    <a:lstStyle/>
                    <a:p>
                      <a:r>
                        <a:rPr lang="en-US" sz="1200" dirty="0" smtClean="0"/>
                        <a:t>ground</a:t>
                      </a:r>
                      <a:r>
                        <a:rPr lang="en-US" sz="1200" baseline="0" dirty="0" smtClean="0"/>
                        <a:t> </a:t>
                      </a:r>
                      <a:r>
                        <a:rPr lang="en-US" sz="1200" baseline="0" dirty="0" err="1" smtClean="0"/>
                        <a:t>malabar</a:t>
                      </a:r>
                      <a:r>
                        <a:rPr lang="en-US" sz="1200" baseline="0" dirty="0" smtClean="0"/>
                        <a:t> pepper </a:t>
                      </a:r>
                      <a:endParaRPr lang="en-US" sz="1200" dirty="0"/>
                    </a:p>
                  </a:txBody>
                  <a:tcPr marL="28571" marR="28571" marT="28537" marB="28537" anchor="ctr">
                    <a:lnL>
                      <a:noFill/>
                    </a:lnL>
                    <a:lnR>
                      <a:noFill/>
                    </a:lnR>
                    <a:lnT>
                      <a:noFill/>
                    </a:lnT>
                    <a:lnB>
                      <a:noFill/>
                    </a:lnB>
                  </a:tcPr>
                </a:tc>
                <a:tc>
                  <a:txBody>
                    <a:bodyPr/>
                    <a:lstStyle/>
                    <a:p>
                      <a:r>
                        <a:rPr lang="en-US" sz="1200" dirty="0"/>
                        <a:t>Salmonella</a:t>
                      </a:r>
                    </a:p>
                  </a:txBody>
                  <a:tcPr marL="28571" marR="28571" marT="28537" marB="28537"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3497803"/>
              </p:ext>
            </p:extLst>
          </p:nvPr>
        </p:nvGraphicFramePr>
        <p:xfrm>
          <a:off x="1286593" y="1376611"/>
          <a:ext cx="6199039" cy="5397829"/>
        </p:xfrm>
        <a:graphic>
          <a:graphicData uri="http://schemas.openxmlformats.org/drawingml/2006/table">
            <a:tbl>
              <a:tblPr/>
              <a:tblGrid>
                <a:gridCol w="6199039"/>
              </a:tblGrid>
              <a:tr h="5397829">
                <a:tc>
                  <a:txBody>
                    <a:bodyPr/>
                    <a:lstStyle/>
                    <a:p>
                      <a:endParaRPr lang="en-US" dirty="0"/>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228600" y="914400"/>
            <a:ext cx="8382000" cy="1066800"/>
          </a:xfrm>
        </p:spPr>
        <p:txBody>
          <a:bodyPr/>
          <a:lstStyle/>
          <a:p>
            <a:pPr eaLnBrk="1" hangingPunct="1"/>
            <a:r>
              <a:rPr lang="en-US" sz="3600" b="1" u="sng">
                <a:solidFill>
                  <a:srgbClr val="418DBA"/>
                </a:solidFill>
                <a:latin typeface="Calibri" charset="0"/>
              </a:rPr>
              <a:t>Some perspective on the food supply </a:t>
            </a:r>
            <a:endParaRPr lang="en-US" sz="2400" b="1" u="sng">
              <a:latin typeface="Calibri" charset="0"/>
            </a:endParaRPr>
          </a:p>
        </p:txBody>
      </p:sp>
      <p:sp>
        <p:nvSpPr>
          <p:cNvPr id="21506" name="Rectangle 3"/>
          <p:cNvSpPr>
            <a:spLocks noGrp="1" noChangeArrowheads="1"/>
          </p:cNvSpPr>
          <p:nvPr>
            <p:ph idx="4294967295"/>
          </p:nvPr>
        </p:nvSpPr>
        <p:spPr>
          <a:xfrm>
            <a:off x="533400" y="1981200"/>
            <a:ext cx="8153400" cy="4267200"/>
          </a:xfrm>
        </p:spPr>
        <p:txBody>
          <a:bodyPr/>
          <a:lstStyle/>
          <a:p>
            <a:pPr eaLnBrk="1" hangingPunct="1">
              <a:defRPr/>
            </a:pPr>
            <a:r>
              <a:rPr lang="en-US" sz="2800" b="1" dirty="0">
                <a:solidFill>
                  <a:srgbClr val="000000"/>
                </a:solidFill>
                <a:latin typeface="Calibri" charset="0"/>
              </a:rPr>
              <a:t>Tracking and Tracing of food pathogens </a:t>
            </a:r>
          </a:p>
          <a:p>
            <a:pPr lvl="2" eaLnBrk="1" hangingPunct="1">
              <a:defRPr/>
            </a:pPr>
            <a:r>
              <a:rPr lang="en-US" sz="2800" dirty="0" smtClean="0">
                <a:solidFill>
                  <a:srgbClr val="000000"/>
                </a:solidFill>
                <a:latin typeface="Calibri" charset="0"/>
                <a:cs typeface="Arial" charset="0"/>
              </a:rPr>
              <a:t>Almost 200,000 </a:t>
            </a:r>
            <a:r>
              <a:rPr lang="en-US" sz="2800" dirty="0">
                <a:solidFill>
                  <a:srgbClr val="000000"/>
                </a:solidFill>
                <a:latin typeface="Calibri" charset="0"/>
                <a:cs typeface="Arial" charset="0"/>
              </a:rPr>
              <a:t>registered food </a:t>
            </a:r>
            <a:r>
              <a:rPr lang="en-US" sz="2800" dirty="0" smtClean="0">
                <a:solidFill>
                  <a:srgbClr val="000000"/>
                </a:solidFill>
                <a:latin typeface="Calibri" charset="0"/>
                <a:cs typeface="Arial" charset="0"/>
              </a:rPr>
              <a:t>facilities (2/14)</a:t>
            </a:r>
            <a:endParaRPr lang="en-US" sz="2800" dirty="0">
              <a:solidFill>
                <a:srgbClr val="000000"/>
              </a:solidFill>
              <a:latin typeface="Calibri" charset="0"/>
              <a:cs typeface="Arial" charset="0"/>
            </a:endParaRPr>
          </a:p>
          <a:p>
            <a:pPr lvl="3" eaLnBrk="1" hangingPunct="1">
              <a:defRPr/>
            </a:pPr>
            <a:r>
              <a:rPr lang="en-US" sz="2800" dirty="0" smtClean="0">
                <a:solidFill>
                  <a:srgbClr val="000000"/>
                </a:solidFill>
                <a:latin typeface="Calibri" charset="0"/>
                <a:cs typeface="Arial" charset="0"/>
              </a:rPr>
              <a:t>81,574 </a:t>
            </a:r>
            <a:r>
              <a:rPr lang="en-US" sz="2800" dirty="0">
                <a:solidFill>
                  <a:srgbClr val="000000"/>
                </a:solidFill>
                <a:latin typeface="Calibri" charset="0"/>
                <a:cs typeface="Arial" charset="0"/>
              </a:rPr>
              <a:t>Domestic and </a:t>
            </a:r>
            <a:r>
              <a:rPr lang="en-US" sz="2800" dirty="0" smtClean="0">
                <a:solidFill>
                  <a:srgbClr val="000000"/>
                </a:solidFill>
                <a:latin typeface="Calibri" charset="0"/>
                <a:cs typeface="Arial" charset="0"/>
              </a:rPr>
              <a:t>115,753 </a:t>
            </a:r>
            <a:r>
              <a:rPr lang="en-US" sz="2800" dirty="0">
                <a:solidFill>
                  <a:srgbClr val="000000"/>
                </a:solidFill>
                <a:latin typeface="Calibri" charset="0"/>
                <a:cs typeface="Arial" charset="0"/>
              </a:rPr>
              <a:t>Foreign</a:t>
            </a:r>
          </a:p>
          <a:p>
            <a:pPr lvl="2" eaLnBrk="1" hangingPunct="1">
              <a:defRPr/>
            </a:pPr>
            <a:r>
              <a:rPr lang="en-US" sz="2800" dirty="0">
                <a:solidFill>
                  <a:srgbClr val="000000"/>
                </a:solidFill>
                <a:latin typeface="Calibri" charset="0"/>
                <a:cs typeface="Arial" charset="0"/>
              </a:rPr>
              <a:t>More than 300 ports of entry	</a:t>
            </a:r>
          </a:p>
          <a:p>
            <a:pPr lvl="2" eaLnBrk="1" hangingPunct="1">
              <a:defRPr/>
            </a:pPr>
            <a:r>
              <a:rPr lang="en-US" sz="2800" dirty="0">
                <a:solidFill>
                  <a:srgbClr val="000000"/>
                </a:solidFill>
                <a:latin typeface="Calibri" charset="0"/>
                <a:cs typeface="Arial" charset="0"/>
              </a:rPr>
              <a:t>More than 130,000 importers and more than </a:t>
            </a:r>
            <a:r>
              <a:rPr lang="en-US" sz="2800" dirty="0" smtClean="0">
                <a:solidFill>
                  <a:srgbClr val="000000"/>
                </a:solidFill>
                <a:latin typeface="Calibri" charset="0"/>
                <a:cs typeface="Arial" charset="0"/>
              </a:rPr>
              <a:t>11 million </a:t>
            </a:r>
            <a:r>
              <a:rPr lang="en-US" sz="2800" dirty="0">
                <a:solidFill>
                  <a:srgbClr val="000000"/>
                </a:solidFill>
                <a:latin typeface="Calibri" charset="0"/>
                <a:cs typeface="Arial" charset="0"/>
              </a:rPr>
              <a:t>import lines/</a:t>
            </a:r>
            <a:r>
              <a:rPr lang="en-US" sz="2800" dirty="0" err="1">
                <a:solidFill>
                  <a:srgbClr val="000000"/>
                </a:solidFill>
                <a:latin typeface="Calibri" charset="0"/>
                <a:cs typeface="Arial" charset="0"/>
              </a:rPr>
              <a:t>yr</a:t>
            </a:r>
            <a:endParaRPr lang="en-US" sz="2800" dirty="0">
              <a:solidFill>
                <a:srgbClr val="000000"/>
              </a:solidFill>
              <a:latin typeface="Calibri" charset="0"/>
              <a:cs typeface="Arial" charset="0"/>
            </a:endParaRPr>
          </a:p>
          <a:p>
            <a:pPr lvl="2" eaLnBrk="1" hangingPunct="1">
              <a:defRPr/>
            </a:pPr>
            <a:r>
              <a:rPr lang="en-US" sz="2800" dirty="0">
                <a:solidFill>
                  <a:srgbClr val="000000"/>
                </a:solidFill>
                <a:latin typeface="Calibri" charset="0"/>
                <a:cs typeface="Arial" charset="0"/>
              </a:rPr>
              <a:t>In the US there are more than 2 million farms</a:t>
            </a:r>
          </a:p>
          <a:p>
            <a:pPr marL="914400" lvl="2" indent="0" eaLnBrk="1" hangingPunct="1">
              <a:buFontTx/>
              <a:buNone/>
              <a:defRPr/>
            </a:pPr>
            <a:endParaRPr lang="en-US" sz="2800" dirty="0">
              <a:solidFill>
                <a:srgbClr val="000000"/>
              </a:solidFill>
              <a:latin typeface="Calibri" charset="0"/>
              <a:cs typeface="Arial" charset="0"/>
            </a:endParaRPr>
          </a:p>
        </p:txBody>
      </p:sp>
      <p:pic>
        <p:nvPicPr>
          <p:cNvPr id="235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4724400"/>
          </a:xfrm>
        </p:spPr>
        <p:txBody>
          <a:bodyPr/>
          <a:lstStyle/>
          <a:p>
            <a:pPr marL="0" indent="0">
              <a:buFontTx/>
              <a:buNone/>
              <a:defRPr/>
            </a:pPr>
            <a:r>
              <a:rPr lang="en-US" sz="2000" dirty="0" smtClean="0"/>
              <a:t>This </a:t>
            </a:r>
            <a:r>
              <a:rPr lang="en-US" sz="2000" dirty="0"/>
              <a:t>from 1859, Darwin's, On the Origin of </a:t>
            </a:r>
            <a:r>
              <a:rPr lang="en-US" sz="2000" dirty="0" smtClean="0"/>
              <a:t>Species</a:t>
            </a:r>
          </a:p>
          <a:p>
            <a:pPr marL="0" indent="0">
              <a:buFontTx/>
              <a:buNone/>
              <a:defRPr/>
            </a:pPr>
            <a:endParaRPr lang="en-US" sz="2000" dirty="0"/>
          </a:p>
          <a:p>
            <a:pPr>
              <a:defRPr/>
            </a:pPr>
            <a:r>
              <a:rPr lang="en-US" sz="2000" i="1" dirty="0"/>
              <a:t>“It is obvious that the Galapagos Islands would be likely to receive colonists, whether by occasional means of transport or by formerly continuous land, from America; and the Cape de Verde Islands from Africa; and that such colonists would be liable to modification;— </a:t>
            </a:r>
            <a:r>
              <a:rPr lang="en-US" sz="2000" b="1" i="1" dirty="0">
                <a:solidFill>
                  <a:srgbClr val="FF0000"/>
                </a:solidFill>
              </a:rPr>
              <a:t>the principle of inheritance still betraying their original birthplace"</a:t>
            </a:r>
            <a:endParaRPr lang="en-US" sz="2000" b="1" dirty="0">
              <a:solidFill>
                <a:srgbClr val="FF0000"/>
              </a:solidFill>
            </a:endParaRPr>
          </a:p>
        </p:txBody>
      </p:sp>
      <p:sp>
        <p:nvSpPr>
          <p:cNvPr id="34818" name="Rectangle 6"/>
          <p:cNvSpPr>
            <a:spLocks noChangeArrowheads="1"/>
          </p:cNvSpPr>
          <p:nvPr/>
        </p:nvSpPr>
        <p:spPr bwMode="auto">
          <a:xfrm>
            <a:off x="304800" y="5791200"/>
            <a:ext cx="906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With WGS, we now have the potential to discern those birthplaces…</a:t>
            </a:r>
          </a:p>
        </p:txBody>
      </p:sp>
      <p:pic>
        <p:nvPicPr>
          <p:cNvPr id="348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4114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5"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3" y="457200"/>
            <a:ext cx="7770813" cy="1468438"/>
          </a:xfrm>
        </p:spPr>
        <p:txBody>
          <a:bodyPr/>
          <a:lstStyle/>
          <a:p>
            <a:pPr algn="ctr"/>
            <a:r>
              <a:rPr lang="en-US" dirty="0" smtClean="0"/>
              <a:t>What Can WGS Tell Us?</a:t>
            </a:r>
            <a:endParaRPr lang="en-US" dirty="0"/>
          </a:p>
        </p:txBody>
      </p:sp>
      <p:sp>
        <p:nvSpPr>
          <p:cNvPr id="3" name="Content Placeholder 2"/>
          <p:cNvSpPr>
            <a:spLocks noGrp="1"/>
          </p:cNvSpPr>
          <p:nvPr>
            <p:ph idx="1"/>
          </p:nvPr>
        </p:nvSpPr>
        <p:spPr>
          <a:xfrm>
            <a:off x="457200" y="1676400"/>
            <a:ext cx="8228013" cy="3976687"/>
          </a:xfrm>
        </p:spPr>
        <p:txBody>
          <a:bodyPr/>
          <a:lstStyle/>
          <a:p>
            <a:pPr marL="514350" indent="-514350">
              <a:buAutoNum type="arabicPeriod"/>
            </a:pPr>
            <a:r>
              <a:rPr lang="en-US" sz="2800" dirty="0" smtClean="0"/>
              <a:t>Are bacteria found in food/environmental samples a “match” to clinical isolates?</a:t>
            </a:r>
          </a:p>
          <a:p>
            <a:pPr marL="400050" lvl="1" indent="0"/>
            <a:r>
              <a:rPr lang="en-US" sz="1800" dirty="0" smtClean="0"/>
              <a:t>Match may not imply causation, contaminated ingredient</a:t>
            </a:r>
          </a:p>
          <a:p>
            <a:pPr marL="514350" indent="-514350">
              <a:buAutoNum type="arabicPeriod"/>
            </a:pPr>
            <a:r>
              <a:rPr lang="en-US" sz="2800" dirty="0" smtClean="0"/>
              <a:t>Endemic contamination in a facility</a:t>
            </a:r>
          </a:p>
          <a:p>
            <a:pPr marL="400050" lvl="1" indent="0"/>
            <a:r>
              <a:rPr lang="en-US" sz="1800" dirty="0" smtClean="0"/>
              <a:t>Bacteria isolated are identical over time, before and after cleanup efforts</a:t>
            </a:r>
          </a:p>
          <a:p>
            <a:pPr marL="514350" indent="-514350">
              <a:buAutoNum type="arabicPeriod"/>
            </a:pPr>
            <a:r>
              <a:rPr lang="en-US" sz="2800" dirty="0" smtClean="0"/>
              <a:t>Source of contamination</a:t>
            </a:r>
          </a:p>
          <a:p>
            <a:pPr marL="400050" lvl="1" indent="0"/>
            <a:r>
              <a:rPr lang="en-US" sz="2000" dirty="0" smtClean="0"/>
              <a:t>Database contains isolates from different countries, regions, states</a:t>
            </a:r>
          </a:p>
          <a:p>
            <a:pPr marL="514350" indent="-514350">
              <a:buAutoNum type="arabicPeriod"/>
            </a:pPr>
            <a:r>
              <a:rPr lang="en-US" sz="2800" dirty="0" smtClean="0"/>
              <a:t>Anti-Microbial Resistance, Virulence, Pathogenicity</a:t>
            </a:r>
          </a:p>
          <a:p>
            <a:pPr marL="514350" indent="-514350">
              <a:buAutoNum type="arabicPeriod"/>
            </a:pPr>
            <a:endParaRPr lang="en-US" dirty="0" smtClean="0"/>
          </a:p>
        </p:txBody>
      </p:sp>
    </p:spTree>
    <p:extLst>
      <p:ext uri="{BB962C8B-B14F-4D97-AF65-F5344CB8AC3E}">
        <p14:creationId xmlns:p14="http://schemas.microsoft.com/office/powerpoint/2010/main" val="15699330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3"/>
          <p:cNvSpPr txBox="1">
            <a:spLocks noChangeArrowheads="1"/>
          </p:cNvSpPr>
          <p:nvPr/>
        </p:nvSpPr>
        <p:spPr bwMode="auto">
          <a:xfrm>
            <a:off x="1384300" y="1519238"/>
            <a:ext cx="45593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b="1"/>
              <a:t>Montevideo black and red pepper</a:t>
            </a:r>
          </a:p>
          <a:p>
            <a:pPr eaLnBrk="1" hangingPunct="1"/>
            <a:r>
              <a:rPr lang="en-US" sz="1600" b="1"/>
              <a:t>Senftenberg black and red pepper</a:t>
            </a:r>
          </a:p>
          <a:p>
            <a:pPr eaLnBrk="1" hangingPunct="1"/>
            <a:r>
              <a:rPr lang="en-US" sz="1600" b="1"/>
              <a:t>Enteritidis shell/liquid eggs</a:t>
            </a:r>
          </a:p>
          <a:p>
            <a:pPr eaLnBrk="1" hangingPunct="1"/>
            <a:r>
              <a:rPr lang="en-US" sz="1600" b="1"/>
              <a:t>Heidelberg ground turkey</a:t>
            </a:r>
          </a:p>
          <a:p>
            <a:pPr eaLnBrk="1" hangingPunct="1"/>
            <a:r>
              <a:rPr lang="en-US" sz="1600" b="1"/>
              <a:t>Heidelberg chicken broilers</a:t>
            </a:r>
          </a:p>
          <a:p>
            <a:pPr eaLnBrk="1" hangingPunct="1"/>
            <a:r>
              <a:rPr lang="en-US" sz="1600" b="1"/>
              <a:t>Heidelberg chicken livers</a:t>
            </a:r>
          </a:p>
          <a:p>
            <a:pPr eaLnBrk="1" hangingPunct="1"/>
            <a:r>
              <a:rPr lang="en-US" sz="1600" b="1"/>
              <a:t>Enteritidis custard</a:t>
            </a:r>
          </a:p>
          <a:p>
            <a:pPr eaLnBrk="1" hangingPunct="1"/>
            <a:r>
              <a:rPr lang="en-US" sz="1600" b="1"/>
              <a:t>Bareilly tuna scrape</a:t>
            </a:r>
          </a:p>
          <a:p>
            <a:pPr eaLnBrk="1" hangingPunct="1"/>
            <a:r>
              <a:rPr lang="en-US" sz="1600" b="1"/>
              <a:t>Tennessee peanut butter/peanut butter paste</a:t>
            </a:r>
          </a:p>
          <a:p>
            <a:pPr eaLnBrk="1" hangingPunct="1"/>
            <a:r>
              <a:rPr lang="en-US" sz="1600" b="1"/>
              <a:t>Typhimurium peanut butter</a:t>
            </a:r>
          </a:p>
          <a:p>
            <a:pPr eaLnBrk="1" hangingPunct="1"/>
            <a:r>
              <a:rPr lang="en-US" sz="1600" b="1"/>
              <a:t>Braenderup peanut butter/nut butter</a:t>
            </a:r>
          </a:p>
          <a:p>
            <a:pPr eaLnBrk="1" hangingPunct="1"/>
            <a:r>
              <a:rPr lang="en-US" sz="1600" b="1"/>
              <a:t>Tennessee cilantro</a:t>
            </a:r>
          </a:p>
          <a:p>
            <a:pPr eaLnBrk="1" hangingPunct="1"/>
            <a:r>
              <a:rPr lang="en-US" sz="1600" b="1"/>
              <a:t>Agona dry cereal</a:t>
            </a:r>
          </a:p>
          <a:p>
            <a:pPr eaLnBrk="1" hangingPunct="1"/>
            <a:r>
              <a:rPr lang="en-US" sz="1600" b="1"/>
              <a:t>Agona papaya</a:t>
            </a:r>
          </a:p>
          <a:p>
            <a:pPr eaLnBrk="1" hangingPunct="1"/>
            <a:r>
              <a:rPr lang="en-US" sz="1600" b="1"/>
              <a:t>Newport tomatoes</a:t>
            </a:r>
          </a:p>
          <a:p>
            <a:pPr eaLnBrk="1" hangingPunct="1"/>
            <a:r>
              <a:rPr lang="en-US" sz="1600" b="1"/>
              <a:t>Newport environmental</a:t>
            </a:r>
          </a:p>
          <a:p>
            <a:pPr eaLnBrk="1" hangingPunct="1"/>
            <a:r>
              <a:rPr lang="en-US" sz="1600" b="1"/>
              <a:t>Kentucky - Cerro dairy/dairy farms</a:t>
            </a:r>
          </a:p>
          <a:p>
            <a:pPr eaLnBrk="1" hangingPunct="1"/>
            <a:r>
              <a:rPr lang="en-US" sz="1600" b="1"/>
              <a:t>Anatum spices/pepper flakes</a:t>
            </a:r>
          </a:p>
          <a:p>
            <a:pPr eaLnBrk="1" hangingPunct="1"/>
            <a:r>
              <a:rPr lang="en-US" sz="1600" b="1"/>
              <a:t>Javiana  cantaloupes</a:t>
            </a:r>
          </a:p>
          <a:p>
            <a:pPr eaLnBrk="1" hangingPunct="1"/>
            <a:r>
              <a:rPr lang="en-US" sz="1600" b="1"/>
              <a:t>Saintpaul hot peppers</a:t>
            </a:r>
          </a:p>
          <a:p>
            <a:pPr eaLnBrk="1" hangingPunct="1"/>
            <a:r>
              <a:rPr lang="en-US" sz="1600" b="1"/>
              <a:t>4,5,12: i – </a:t>
            </a:r>
          </a:p>
        </p:txBody>
      </p:sp>
      <p:sp>
        <p:nvSpPr>
          <p:cNvPr id="40962" name="TextBox 4"/>
          <p:cNvSpPr txBox="1">
            <a:spLocks noChangeArrowheads="1"/>
          </p:cNvSpPr>
          <p:nvPr/>
        </p:nvSpPr>
        <p:spPr bwMode="auto">
          <a:xfrm>
            <a:off x="5921375" y="1484313"/>
            <a:ext cx="28416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b="1"/>
              <a:t>Lmono cantaloupes</a:t>
            </a:r>
          </a:p>
          <a:p>
            <a:pPr eaLnBrk="1" hangingPunct="1"/>
            <a:r>
              <a:rPr lang="en-US" sz="1600" b="1"/>
              <a:t>Lmono queso cheese</a:t>
            </a:r>
          </a:p>
          <a:p>
            <a:pPr eaLnBrk="1" hangingPunct="1"/>
            <a:r>
              <a:rPr lang="en-US" sz="1600" b="1"/>
              <a:t>Lmono potato salad</a:t>
            </a:r>
          </a:p>
          <a:p>
            <a:pPr eaLnBrk="1" hangingPunct="1"/>
            <a:r>
              <a:rPr lang="en-US" sz="1600" b="1"/>
              <a:t>Lmono artisanal cheeses</a:t>
            </a:r>
          </a:p>
          <a:p>
            <a:pPr eaLnBrk="1" hangingPunct="1"/>
            <a:r>
              <a:rPr lang="en-US" sz="1600" b="1"/>
              <a:t>Lmono avocados</a:t>
            </a:r>
          </a:p>
          <a:p>
            <a:pPr eaLnBrk="1" hangingPunct="1"/>
            <a:r>
              <a:rPr lang="en-US" sz="1600" b="1"/>
              <a:t>Lmono ricotta</a:t>
            </a:r>
          </a:p>
          <a:p>
            <a:pPr eaLnBrk="1" hangingPunct="1"/>
            <a:r>
              <a:rPr lang="en-US" sz="1600" b="1"/>
              <a:t>Lmono celery/chix salad</a:t>
            </a:r>
          </a:p>
          <a:p>
            <a:pPr eaLnBrk="1" hangingPunct="1"/>
            <a:r>
              <a:rPr lang="en-US" sz="1600" b="1"/>
              <a:t>Lmono smoked fish</a:t>
            </a:r>
          </a:p>
          <a:p>
            <a:pPr eaLnBrk="1" hangingPunct="1"/>
            <a:r>
              <a:rPr lang="en-US" sz="1600" b="1"/>
              <a:t>Lmono other herbs</a:t>
            </a:r>
          </a:p>
          <a:p>
            <a:pPr eaLnBrk="1" hangingPunct="1"/>
            <a:r>
              <a:rPr lang="en-US" sz="1600" b="1"/>
              <a:t>Lmono peaches</a:t>
            </a:r>
          </a:p>
          <a:p>
            <a:pPr eaLnBrk="1" hangingPunct="1"/>
            <a:endParaRPr lang="en-US" sz="1600" b="1"/>
          </a:p>
          <a:p>
            <a:pPr eaLnBrk="1" hangingPunct="1"/>
            <a:r>
              <a:rPr lang="en-US" sz="1600" b="1"/>
              <a:t>Cronobacter infant formula</a:t>
            </a:r>
          </a:p>
          <a:p>
            <a:pPr eaLnBrk="1" hangingPunct="1"/>
            <a:endParaRPr lang="en-US" sz="1600" b="1"/>
          </a:p>
          <a:p>
            <a:pPr eaLnBrk="1" hangingPunct="1"/>
            <a:r>
              <a:rPr lang="en-US" sz="1600" b="1"/>
              <a:t>V para oysters</a:t>
            </a:r>
          </a:p>
          <a:p>
            <a:pPr eaLnBrk="1" hangingPunct="1"/>
            <a:endParaRPr lang="en-US" sz="1600" b="1"/>
          </a:p>
          <a:p>
            <a:pPr eaLnBrk="1" hangingPunct="1"/>
            <a:r>
              <a:rPr lang="en-US" sz="1600" b="1"/>
              <a:t>EcO157:H7 lettuce</a:t>
            </a:r>
          </a:p>
          <a:p>
            <a:pPr eaLnBrk="1" hangingPunct="1"/>
            <a:endParaRPr lang="en-US" sz="1600" b="1"/>
          </a:p>
          <a:p>
            <a:pPr eaLnBrk="1" hangingPunct="1"/>
            <a:r>
              <a:rPr lang="en-US" sz="1600" b="1"/>
              <a:t>STEC beef</a:t>
            </a:r>
          </a:p>
          <a:p>
            <a:pPr eaLnBrk="1" hangingPunct="1"/>
            <a:endParaRPr lang="en-US" sz="1600" b="1"/>
          </a:p>
          <a:p>
            <a:pPr eaLnBrk="1" hangingPunct="1"/>
            <a:r>
              <a:rPr lang="en-US" sz="1600" b="1"/>
              <a:t>…Numerous other taxa</a:t>
            </a:r>
          </a:p>
          <a:p>
            <a:pPr eaLnBrk="1" hangingPunct="1"/>
            <a:endParaRPr lang="en-US" sz="1600" b="1"/>
          </a:p>
          <a:p>
            <a:pPr eaLnBrk="1" hangingPunct="1"/>
            <a:endParaRPr lang="en-US" sz="1600" b="1"/>
          </a:p>
          <a:p>
            <a:pPr eaLnBrk="1" hangingPunct="1"/>
            <a:endParaRPr lang="en-US" sz="1600" b="1"/>
          </a:p>
          <a:p>
            <a:pPr eaLnBrk="1" hangingPunct="1"/>
            <a:endParaRPr lang="en-US" sz="1600" b="1"/>
          </a:p>
        </p:txBody>
      </p:sp>
      <p:sp>
        <p:nvSpPr>
          <p:cNvPr id="40963" name="TextBox 2"/>
          <p:cNvSpPr txBox="1">
            <a:spLocks noChangeArrowheads="1"/>
          </p:cNvSpPr>
          <p:nvPr/>
        </p:nvSpPr>
        <p:spPr bwMode="auto">
          <a:xfrm>
            <a:off x="785813" y="914400"/>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b="1" u="sng">
                <a:solidFill>
                  <a:schemeClr val="accent2"/>
                </a:solidFill>
              </a:rPr>
              <a:t>FDA WGS Application to Actual Food Contamination Events </a:t>
            </a:r>
          </a:p>
        </p:txBody>
      </p:sp>
      <p:pic>
        <p:nvPicPr>
          <p:cNvPr id="409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129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descr="ORS_logo_Pag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315075"/>
            <a:ext cx="7032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142834"/>
            <a:ext cx="7924800" cy="2800766"/>
          </a:xfrm>
          <a:prstGeom prst="rect">
            <a:avLst/>
          </a:prstGeom>
        </p:spPr>
        <p:txBody>
          <a:bodyPr wrap="square">
            <a:spAutoFit/>
          </a:bodyPr>
          <a:lstStyle/>
          <a:p>
            <a:pPr marL="285750" indent="-285750">
              <a:buFont typeface="Wingdings" charset="2"/>
              <a:buChar char="q"/>
            </a:pPr>
            <a:r>
              <a:rPr lang="en-US" sz="1600" b="1" dirty="0" smtClean="0"/>
              <a:t>In </a:t>
            </a:r>
            <a:r>
              <a:rPr lang="en-US" sz="1600" b="1" dirty="0"/>
              <a:t>2007, </a:t>
            </a:r>
            <a:r>
              <a:rPr lang="en-US" sz="1600" b="1" dirty="0" smtClean="0"/>
              <a:t>nearly 630 </a:t>
            </a:r>
            <a:r>
              <a:rPr lang="en-US" sz="1600" b="1" dirty="0"/>
              <a:t>persons infected with an outbreak strain of </a:t>
            </a:r>
            <a:r>
              <a:rPr lang="en-US" sz="1600" b="1" i="1" dirty="0"/>
              <a:t>Salmonella</a:t>
            </a:r>
            <a:r>
              <a:rPr lang="en-US" sz="1600" b="1" dirty="0"/>
              <a:t> </a:t>
            </a:r>
            <a:r>
              <a:rPr lang="en-US" sz="1600" b="1" dirty="0" smtClean="0"/>
              <a:t>Tennessee from </a:t>
            </a:r>
            <a:r>
              <a:rPr lang="en-US" sz="1600" b="1" dirty="0"/>
              <a:t>47 </a:t>
            </a:r>
            <a:r>
              <a:rPr lang="en-US" sz="1600" b="1" dirty="0" smtClean="0"/>
              <a:t>states. </a:t>
            </a:r>
            <a:endParaRPr lang="en-US" sz="1600" b="1" dirty="0"/>
          </a:p>
          <a:p>
            <a:pPr marL="285750" indent="-285750">
              <a:buFont typeface="Wingdings" charset="2"/>
              <a:buChar char="q"/>
            </a:pPr>
            <a:r>
              <a:rPr lang="en-US" sz="1600" b="1" dirty="0" smtClean="0"/>
              <a:t>Strongly </a:t>
            </a:r>
            <a:r>
              <a:rPr lang="en-US" sz="1600" b="1" dirty="0"/>
              <a:t>associated with consumption of </a:t>
            </a:r>
            <a:r>
              <a:rPr lang="en-US" sz="1600" b="1" dirty="0" smtClean="0"/>
              <a:t>peanut butter from single facility. </a:t>
            </a:r>
            <a:endParaRPr lang="en-US" sz="1600" b="1" dirty="0"/>
          </a:p>
          <a:p>
            <a:pPr marL="285750" indent="-285750">
              <a:buFont typeface="Wingdings" charset="2"/>
              <a:buChar char="q"/>
            </a:pPr>
            <a:r>
              <a:rPr lang="en-US" sz="1600" b="1" dirty="0"/>
              <a:t>O</a:t>
            </a:r>
            <a:r>
              <a:rPr lang="en-US" sz="1600" b="1" dirty="0" smtClean="0"/>
              <a:t>utbreak </a:t>
            </a:r>
            <a:r>
              <a:rPr lang="en-US" sz="1600" b="1" dirty="0"/>
              <a:t>strain of </a:t>
            </a:r>
            <a:r>
              <a:rPr lang="en-US" sz="1600" b="1" i="1" dirty="0"/>
              <a:t>Salmonella</a:t>
            </a:r>
            <a:r>
              <a:rPr lang="en-US" sz="1600" b="1" dirty="0"/>
              <a:t> Tennessee </a:t>
            </a:r>
            <a:r>
              <a:rPr lang="en-US" sz="1600" b="1" dirty="0" smtClean="0"/>
              <a:t>isolated </a:t>
            </a:r>
            <a:r>
              <a:rPr lang="en-US" sz="1600" b="1" dirty="0"/>
              <a:t>from several opened and unopened jars of </a:t>
            </a:r>
            <a:r>
              <a:rPr lang="en-US" sz="1600" b="1" dirty="0" smtClean="0"/>
              <a:t>peanut </a:t>
            </a:r>
            <a:r>
              <a:rPr lang="en-US" sz="1600" b="1" dirty="0"/>
              <a:t>butter and from environmental samples obtained from the plant.  </a:t>
            </a:r>
          </a:p>
          <a:p>
            <a:pPr marL="285750" indent="-285750">
              <a:buFont typeface="Wingdings" charset="2"/>
              <a:buChar char="q"/>
            </a:pPr>
            <a:r>
              <a:rPr lang="en-US" sz="1600" b="1" dirty="0"/>
              <a:t>In 2008-2009, a second </a:t>
            </a:r>
            <a:r>
              <a:rPr lang="en-US" sz="1600" b="1" dirty="0" smtClean="0"/>
              <a:t>outbreak </a:t>
            </a:r>
            <a:r>
              <a:rPr lang="en-US" sz="1600" b="1" dirty="0"/>
              <a:t>was reported and also associated with peanut </a:t>
            </a:r>
            <a:r>
              <a:rPr lang="en-US" sz="1600" b="1" dirty="0" smtClean="0"/>
              <a:t>butter from an unrelated facility. </a:t>
            </a:r>
            <a:endParaRPr lang="en-US" sz="1600" b="1" dirty="0"/>
          </a:p>
          <a:p>
            <a:pPr marL="285750" indent="-285750">
              <a:buFont typeface="Wingdings" charset="2"/>
              <a:buChar char="q"/>
            </a:pPr>
            <a:r>
              <a:rPr lang="en-US" sz="1600" b="1" dirty="0" smtClean="0"/>
              <a:t>Investigation </a:t>
            </a:r>
            <a:r>
              <a:rPr lang="en-US" sz="1600" b="1" dirty="0"/>
              <a:t>determined that an </a:t>
            </a:r>
            <a:r>
              <a:rPr lang="en-US" sz="1600" b="1" i="1" dirty="0"/>
              <a:t>S</a:t>
            </a:r>
            <a:r>
              <a:rPr lang="en-US" sz="1600" b="1" dirty="0"/>
              <a:t>. Tennessee isolate detected during this second outbreak had a pulse-field gel electrophoresis (PFGE) pattern that was indistinguishable from the earlier </a:t>
            </a:r>
            <a:r>
              <a:rPr lang="en-US" sz="1600" b="1" dirty="0" smtClean="0"/>
              <a:t>2007 </a:t>
            </a:r>
            <a:r>
              <a:rPr lang="en-US" sz="1600" b="1" i="1" dirty="0"/>
              <a:t>S</a:t>
            </a:r>
            <a:r>
              <a:rPr lang="en-US" sz="1600" b="1" dirty="0"/>
              <a:t>. Tennessee outbreak </a:t>
            </a:r>
            <a:r>
              <a:rPr lang="en-US" sz="1600" b="1" dirty="0" smtClean="0"/>
              <a:t>strains. </a:t>
            </a:r>
            <a:endParaRPr lang="en-US" sz="1600" b="1" dirty="0"/>
          </a:p>
        </p:txBody>
      </p:sp>
      <p:sp>
        <p:nvSpPr>
          <p:cNvPr id="5" name="Rectangle 4"/>
          <p:cNvSpPr/>
          <p:nvPr/>
        </p:nvSpPr>
        <p:spPr>
          <a:xfrm>
            <a:off x="4876800" y="609600"/>
            <a:ext cx="3186991" cy="707886"/>
          </a:xfrm>
          <a:prstGeom prst="rect">
            <a:avLst/>
          </a:prstGeom>
        </p:spPr>
        <p:txBody>
          <a:bodyPr wrap="none">
            <a:spAutoFit/>
          </a:bodyPr>
          <a:lstStyle/>
          <a:p>
            <a:pPr algn="ctr"/>
            <a:r>
              <a:rPr lang="en-US" sz="2000" b="1" i="1" dirty="0"/>
              <a:t>Salmonella</a:t>
            </a:r>
            <a:r>
              <a:rPr lang="en-US" sz="2000" b="1" dirty="0"/>
              <a:t> </a:t>
            </a:r>
            <a:r>
              <a:rPr lang="en-US" sz="2000" b="1" dirty="0" smtClean="0"/>
              <a:t>Tennessee &amp;</a:t>
            </a:r>
          </a:p>
          <a:p>
            <a:pPr algn="ctr"/>
            <a:r>
              <a:rPr lang="en-US" sz="2000" b="1" dirty="0" smtClean="0"/>
              <a:t>Peanut Butter</a:t>
            </a:r>
            <a:endParaRPr lang="en-US" sz="2000" b="1" dirty="0"/>
          </a:p>
        </p:txBody>
      </p:sp>
      <p:pic>
        <p:nvPicPr>
          <p:cNvPr id="6" name="Picture 5"/>
          <p:cNvPicPr>
            <a:picLocks noChangeAspect="1"/>
          </p:cNvPicPr>
          <p:nvPr/>
        </p:nvPicPr>
        <p:blipFill>
          <a:blip r:embed="rId2"/>
          <a:stretch>
            <a:fillRect/>
          </a:stretch>
        </p:blipFill>
        <p:spPr>
          <a:xfrm>
            <a:off x="152400" y="1477935"/>
            <a:ext cx="1930400" cy="1512400"/>
          </a:xfrm>
          <a:prstGeom prst="rect">
            <a:avLst/>
          </a:prstGeom>
          <a:ln>
            <a:solidFill>
              <a:srgbClr val="FFB114"/>
            </a:solidFill>
          </a:ln>
        </p:spPr>
      </p:pic>
      <p:sp>
        <p:nvSpPr>
          <p:cNvPr id="14" name="Rectangle 13"/>
          <p:cNvSpPr/>
          <p:nvPr/>
        </p:nvSpPr>
        <p:spPr>
          <a:xfrm>
            <a:off x="2184400" y="1478340"/>
            <a:ext cx="6934200" cy="1200329"/>
          </a:xfrm>
          <a:prstGeom prst="rect">
            <a:avLst/>
          </a:prstGeom>
          <a:ln>
            <a:solidFill>
              <a:srgbClr val="FFB114"/>
            </a:solidFill>
          </a:ln>
        </p:spPr>
        <p:txBody>
          <a:bodyPr wrap="square">
            <a:spAutoFit/>
          </a:bodyPr>
          <a:lstStyle/>
          <a:p>
            <a:r>
              <a:rPr lang="en-US" sz="1200" b="1" dirty="0"/>
              <a:t>Comparative Genomic Analysis Of Peanut Butter-associated </a:t>
            </a:r>
            <a:r>
              <a:rPr lang="en-US" sz="1200" b="1" i="1" dirty="0"/>
              <a:t>Salmonella</a:t>
            </a:r>
            <a:r>
              <a:rPr lang="en-US" sz="1200" b="1" dirty="0"/>
              <a:t> Tennessee Provides Evidence For Assigning Contamination Sources Among Multiple And Contiguous Foodborne Outbreaks </a:t>
            </a:r>
            <a:endParaRPr lang="en-US" sz="1200" dirty="0"/>
          </a:p>
          <a:p>
            <a:r>
              <a:rPr lang="en-US" sz="1200" b="1" dirty="0" smtClean="0"/>
              <a:t>Authors</a:t>
            </a:r>
            <a:r>
              <a:rPr lang="en-US" sz="1200" dirty="0"/>
              <a:t>: E. W. Brown</a:t>
            </a:r>
            <a:r>
              <a:rPr lang="en-US" sz="1200" baseline="30000" dirty="0"/>
              <a:t>1</a:t>
            </a:r>
            <a:r>
              <a:rPr lang="en-US" sz="1200" dirty="0"/>
              <a:t>, C. Keys</a:t>
            </a:r>
            <a:r>
              <a:rPr lang="en-US" sz="1200" baseline="30000" dirty="0"/>
              <a:t>1</a:t>
            </a:r>
            <a:r>
              <a:rPr lang="en-US" sz="1200" dirty="0"/>
              <a:t>, E. Strain</a:t>
            </a:r>
            <a:r>
              <a:rPr lang="en-US" sz="1200" baseline="30000" dirty="0"/>
              <a:t>1</a:t>
            </a:r>
            <a:r>
              <a:rPr lang="en-US" sz="1200" dirty="0"/>
              <a:t>, Y. Luo</a:t>
            </a:r>
            <a:r>
              <a:rPr lang="en-US" sz="1200" baseline="30000" dirty="0"/>
              <a:t>1</a:t>
            </a:r>
            <a:r>
              <a:rPr lang="en-US" sz="1200" dirty="0"/>
              <a:t>, C. Wang</a:t>
            </a:r>
            <a:r>
              <a:rPr lang="en-US" sz="1200" baseline="30000" dirty="0"/>
              <a:t>1</a:t>
            </a:r>
            <a:r>
              <a:rPr lang="en-US" sz="1200" dirty="0"/>
              <a:t>, T. Muruvanda</a:t>
            </a:r>
            <a:r>
              <a:rPr lang="en-US" sz="1200" baseline="30000" dirty="0"/>
              <a:t>1</a:t>
            </a:r>
            <a:r>
              <a:rPr lang="en-US" sz="1200" dirty="0"/>
              <a:t>, C. Pirone</a:t>
            </a:r>
            <a:r>
              <a:rPr lang="en-US" sz="1200" baseline="30000" dirty="0"/>
              <a:t>1</a:t>
            </a:r>
            <a:r>
              <a:rPr lang="en-US" sz="1200" dirty="0"/>
              <a:t>, S. Musser</a:t>
            </a:r>
            <a:r>
              <a:rPr lang="en-US" sz="1200" baseline="30000" dirty="0"/>
              <a:t>1</a:t>
            </a:r>
            <a:r>
              <a:rPr lang="en-US" sz="1200" dirty="0"/>
              <a:t>, M. Wilson</a:t>
            </a:r>
            <a:r>
              <a:rPr lang="en-US" sz="1200" baseline="30000" dirty="0"/>
              <a:t>2</a:t>
            </a:r>
            <a:r>
              <a:rPr lang="en-US" sz="1200" dirty="0"/>
              <a:t>, M. Allard</a:t>
            </a:r>
            <a:r>
              <a:rPr lang="en-US" sz="1200" baseline="30000" dirty="0"/>
              <a:t>1</a:t>
            </a:r>
            <a:r>
              <a:rPr lang="en-US" sz="1200" dirty="0"/>
              <a:t>; </a:t>
            </a:r>
            <a:br>
              <a:rPr lang="en-US" sz="1200" dirty="0"/>
            </a:br>
            <a:r>
              <a:rPr lang="en-US" sz="1200" baseline="30000" dirty="0"/>
              <a:t>1</a:t>
            </a:r>
            <a:r>
              <a:rPr lang="en-US" sz="1200" dirty="0"/>
              <a:t>U.S. FDA, College Park, MD, </a:t>
            </a:r>
            <a:r>
              <a:rPr lang="en-US" sz="1200" baseline="30000" dirty="0"/>
              <a:t>2</a:t>
            </a:r>
            <a:r>
              <a:rPr lang="en-US" sz="1200" dirty="0"/>
              <a:t>Forensic Sci. Program Western Carolina Univ., Cullowhee, </a:t>
            </a:r>
            <a:r>
              <a:rPr lang="en-US" sz="1200" dirty="0" smtClean="0"/>
              <a:t>NC</a:t>
            </a:r>
            <a:endParaRPr lang="en-US" sz="1200" dirty="0"/>
          </a:p>
        </p:txBody>
      </p:sp>
      <p:pic>
        <p:nvPicPr>
          <p:cNvPr id="7" name="Picture 25" descr="ORS_logo_Pag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0738" y="6315075"/>
            <a:ext cx="703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65850"/>
            <a:ext cx="6858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6"/>
          <p:cNvGrpSpPr>
            <a:grpSpLocks/>
          </p:cNvGrpSpPr>
          <p:nvPr/>
        </p:nvGrpSpPr>
        <p:grpSpPr bwMode="auto">
          <a:xfrm>
            <a:off x="3943324" y="6014747"/>
            <a:ext cx="2229800" cy="473075"/>
            <a:chOff x="310680" y="1107072"/>
            <a:chExt cx="3216291" cy="472076"/>
          </a:xfrm>
        </p:grpSpPr>
        <p:sp>
          <p:nvSpPr>
            <p:cNvPr id="10" name="Rounded Rectangle 9"/>
            <p:cNvSpPr/>
            <p:nvPr/>
          </p:nvSpPr>
          <p:spPr>
            <a:xfrm>
              <a:off x="310680" y="1107072"/>
              <a:ext cx="3216291" cy="472076"/>
            </a:xfrm>
            <a:prstGeom prst="roundRect">
              <a:avLst/>
            </a:prstGeom>
            <a:gradFill flip="none" rotWithShape="1">
              <a:gsLst>
                <a:gs pos="0">
                  <a:srgbClr val="000082">
                    <a:lumMod val="49000"/>
                    <a:lumOff val="51000"/>
                  </a:srgbClr>
                </a:gs>
                <a:gs pos="43000">
                  <a:srgbClr val="66008F">
                    <a:lumMod val="64000"/>
                    <a:lumOff val="36000"/>
                  </a:srgbClr>
                </a:gs>
                <a:gs pos="56000">
                  <a:srgbClr val="BA0066">
                    <a:lumMod val="69000"/>
                    <a:lumOff val="31000"/>
                  </a:srgbClr>
                </a:gs>
                <a:gs pos="100000">
                  <a:srgbClr val="FF0000">
                    <a:lumMod val="76000"/>
                    <a:lumOff val="24000"/>
                  </a:srgbClr>
                </a:gs>
                <a:gs pos="100000">
                  <a:srgbClr val="FF8200"/>
                </a:gs>
              </a:gsLst>
              <a:lin ang="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415848" y="1113182"/>
              <a:ext cx="2790676" cy="399265"/>
            </a:xfrm>
            <a:prstGeom prst="rect">
              <a:avLst/>
            </a:prstGeom>
          </p:spPr>
          <p:txBody>
            <a:bodyPr>
              <a:spAutoFit/>
            </a:bodyPr>
            <a:lstStyle/>
            <a:p>
              <a:pPr algn="r">
                <a:defRPr/>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rPr>
                <a:t>Back in Time</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106" charset="0"/>
                <a:ea typeface="Arial" pitchFamily="-106" charset="0"/>
                <a:cs typeface="+mn-cs"/>
              </a:endParaRPr>
            </a:p>
          </p:txBody>
        </p:sp>
      </p:grpSp>
    </p:spTree>
    <p:extLst>
      <p:ext uri="{BB962C8B-B14F-4D97-AF65-F5344CB8AC3E}">
        <p14:creationId xmlns:p14="http://schemas.microsoft.com/office/powerpoint/2010/main" val="5799883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AutoShape 7"/>
          <p:cNvSpPr>
            <a:spLocks/>
          </p:cNvSpPr>
          <p:nvPr/>
        </p:nvSpPr>
        <p:spPr bwMode="auto">
          <a:xfrm>
            <a:off x="1939756" y="1905000"/>
            <a:ext cx="76200" cy="304800"/>
          </a:xfrm>
          <a:prstGeom prst="rightBrace">
            <a:avLst>
              <a:gd name="adj1" fmla="val 33333"/>
              <a:gd name="adj2" fmla="val 50000"/>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2" name="Line 9"/>
          <p:cNvSpPr>
            <a:spLocks noChangeShapeType="1"/>
          </p:cNvSpPr>
          <p:nvPr/>
        </p:nvSpPr>
        <p:spPr bwMode="auto">
          <a:xfrm>
            <a:off x="2015956" y="2057400"/>
            <a:ext cx="1447800" cy="533400"/>
          </a:xfrm>
          <a:prstGeom prst="line">
            <a:avLst/>
          </a:prstGeom>
          <a:noFill/>
          <a:ln w="952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Text Box 10"/>
          <p:cNvSpPr txBox="1">
            <a:spLocks noChangeArrowheads="1"/>
          </p:cNvSpPr>
          <p:nvPr/>
        </p:nvSpPr>
        <p:spPr bwMode="auto">
          <a:xfrm>
            <a:off x="3498766" y="2450068"/>
            <a:ext cx="4256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chemeClr val="tx2"/>
                </a:solidFill>
              </a:rPr>
              <a:t>2006 MA Isolates are outside </a:t>
            </a:r>
            <a:r>
              <a:rPr lang="en-US" altLang="en-US" sz="1600" dirty="0" smtClean="0">
                <a:solidFill>
                  <a:schemeClr val="tx2"/>
                </a:solidFill>
              </a:rPr>
              <a:t>of PB Event #1</a:t>
            </a:r>
            <a:endParaRPr lang="en-US" altLang="en-US" sz="1600" dirty="0">
              <a:solidFill>
                <a:schemeClr val="tx2"/>
              </a:solidFill>
            </a:endParaRPr>
          </a:p>
        </p:txBody>
      </p:sp>
      <p:sp>
        <p:nvSpPr>
          <p:cNvPr id="146" name="Text Box 14"/>
          <p:cNvSpPr txBox="1">
            <a:spLocks noChangeArrowheads="1"/>
          </p:cNvSpPr>
          <p:nvPr/>
        </p:nvSpPr>
        <p:spPr bwMode="auto">
          <a:xfrm>
            <a:off x="4115402" y="3475636"/>
            <a:ext cx="49523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smtClean="0">
                <a:solidFill>
                  <a:schemeClr val="tx2"/>
                </a:solidFill>
              </a:rPr>
              <a:t>2004/5 isolates </a:t>
            </a:r>
            <a:r>
              <a:rPr lang="en-US" altLang="en-US" sz="1600" dirty="0">
                <a:solidFill>
                  <a:schemeClr val="tx2"/>
                </a:solidFill>
              </a:rPr>
              <a:t>are in </a:t>
            </a:r>
            <a:r>
              <a:rPr lang="en-US" altLang="en-US" sz="1600" dirty="0" smtClean="0">
                <a:solidFill>
                  <a:schemeClr val="tx2"/>
                </a:solidFill>
              </a:rPr>
              <a:t>clade with PB Event #1 (2007)</a:t>
            </a:r>
            <a:endParaRPr lang="en-US" altLang="en-US" sz="1600" dirty="0">
              <a:solidFill>
                <a:schemeClr val="tx2"/>
              </a:solidFill>
            </a:endParaRPr>
          </a:p>
        </p:txBody>
      </p:sp>
      <p:sp>
        <p:nvSpPr>
          <p:cNvPr id="147" name="Line 10"/>
          <p:cNvSpPr>
            <a:spLocks noChangeShapeType="1"/>
          </p:cNvSpPr>
          <p:nvPr/>
        </p:nvSpPr>
        <p:spPr bwMode="auto">
          <a:xfrm flipH="1">
            <a:off x="2151423" y="4649114"/>
            <a:ext cx="815977" cy="0"/>
          </a:xfrm>
          <a:prstGeom prst="line">
            <a:avLst/>
          </a:prstGeom>
          <a:noFill/>
          <a:ln w="9525">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11"/>
          <p:cNvSpPr>
            <a:spLocks noChangeShapeType="1"/>
          </p:cNvSpPr>
          <p:nvPr/>
        </p:nvSpPr>
        <p:spPr bwMode="auto">
          <a:xfrm flipH="1">
            <a:off x="2151425" y="4513190"/>
            <a:ext cx="457200" cy="0"/>
          </a:xfrm>
          <a:prstGeom prst="line">
            <a:avLst/>
          </a:prstGeom>
          <a:noFill/>
          <a:ln w="9525">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Text Box 14"/>
          <p:cNvSpPr txBox="1">
            <a:spLocks noChangeArrowheads="1"/>
          </p:cNvSpPr>
          <p:nvPr/>
        </p:nvSpPr>
        <p:spPr bwMode="auto">
          <a:xfrm>
            <a:off x="2608625" y="4301066"/>
            <a:ext cx="8002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chemeClr val="tx2"/>
                </a:solidFill>
              </a:rPr>
              <a:t>2004 IA</a:t>
            </a:r>
          </a:p>
        </p:txBody>
      </p:sp>
      <p:sp>
        <p:nvSpPr>
          <p:cNvPr id="150" name="Text Box 15"/>
          <p:cNvSpPr txBox="1">
            <a:spLocks noChangeArrowheads="1"/>
          </p:cNvSpPr>
          <p:nvPr/>
        </p:nvSpPr>
        <p:spPr bwMode="auto">
          <a:xfrm>
            <a:off x="2913425" y="4480238"/>
            <a:ext cx="870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chemeClr val="tx2"/>
                </a:solidFill>
              </a:rPr>
              <a:t>2004 TN</a:t>
            </a:r>
          </a:p>
        </p:txBody>
      </p:sp>
      <p:sp>
        <p:nvSpPr>
          <p:cNvPr id="151" name="Line 7"/>
          <p:cNvSpPr>
            <a:spLocks noChangeShapeType="1"/>
          </p:cNvSpPr>
          <p:nvPr/>
        </p:nvSpPr>
        <p:spPr bwMode="auto">
          <a:xfrm flipH="1">
            <a:off x="1956689" y="3234266"/>
            <a:ext cx="938259" cy="0"/>
          </a:xfrm>
          <a:prstGeom prst="line">
            <a:avLst/>
          </a:prstGeom>
          <a:noFill/>
          <a:ln w="9525">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9"/>
          <p:cNvSpPr>
            <a:spLocks noChangeShapeType="1"/>
          </p:cNvSpPr>
          <p:nvPr/>
        </p:nvSpPr>
        <p:spPr bwMode="auto">
          <a:xfrm flipH="1">
            <a:off x="2070873" y="2920771"/>
            <a:ext cx="772557" cy="0"/>
          </a:xfrm>
          <a:prstGeom prst="line">
            <a:avLst/>
          </a:prstGeom>
          <a:noFill/>
          <a:ln w="9525">
            <a:solidFill>
              <a:schemeClr val="tx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Text Box 12"/>
          <p:cNvSpPr txBox="1">
            <a:spLocks noChangeArrowheads="1"/>
          </p:cNvSpPr>
          <p:nvPr/>
        </p:nvSpPr>
        <p:spPr bwMode="auto">
          <a:xfrm>
            <a:off x="2796030" y="273290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chemeClr val="tx2"/>
                </a:solidFill>
              </a:rPr>
              <a:t>2005 </a:t>
            </a:r>
            <a:r>
              <a:rPr lang="en-US" altLang="en-US" sz="1400" dirty="0" smtClean="0">
                <a:solidFill>
                  <a:schemeClr val="tx2"/>
                </a:solidFill>
              </a:rPr>
              <a:t>MA</a:t>
            </a:r>
            <a:endParaRPr lang="en-US" altLang="en-US" sz="1400" dirty="0">
              <a:solidFill>
                <a:schemeClr val="tx2"/>
              </a:solidFill>
            </a:endParaRPr>
          </a:p>
        </p:txBody>
      </p:sp>
      <p:sp>
        <p:nvSpPr>
          <p:cNvPr id="154" name="Text Box 13"/>
          <p:cNvSpPr txBox="1">
            <a:spLocks noChangeArrowheads="1"/>
          </p:cNvSpPr>
          <p:nvPr/>
        </p:nvSpPr>
        <p:spPr bwMode="auto">
          <a:xfrm>
            <a:off x="2862624" y="303953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solidFill>
                  <a:schemeClr val="tx2"/>
                </a:solidFill>
              </a:rPr>
              <a:t>2004 MA</a:t>
            </a:r>
          </a:p>
        </p:txBody>
      </p:sp>
      <p:sp>
        <p:nvSpPr>
          <p:cNvPr id="2" name="Right Brace 1"/>
          <p:cNvSpPr/>
          <p:nvPr/>
        </p:nvSpPr>
        <p:spPr>
          <a:xfrm>
            <a:off x="3993596" y="2914123"/>
            <a:ext cx="155960" cy="1776411"/>
          </a:xfrm>
          <a:prstGeom prst="rightBrace">
            <a:avLst/>
          </a:pr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4" name="AutoShape 7"/>
          <p:cNvSpPr>
            <a:spLocks/>
          </p:cNvSpPr>
          <p:nvPr/>
        </p:nvSpPr>
        <p:spPr bwMode="auto">
          <a:xfrm>
            <a:off x="3429000" y="533400"/>
            <a:ext cx="76200" cy="304800"/>
          </a:xfrm>
          <a:prstGeom prst="rightBrace">
            <a:avLst>
              <a:gd name="adj1" fmla="val 33333"/>
              <a:gd name="adj2" fmla="val 50000"/>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5" name="Line 9"/>
          <p:cNvSpPr>
            <a:spLocks noChangeShapeType="1"/>
          </p:cNvSpPr>
          <p:nvPr/>
        </p:nvSpPr>
        <p:spPr bwMode="auto">
          <a:xfrm>
            <a:off x="3445933" y="855133"/>
            <a:ext cx="0" cy="685800"/>
          </a:xfrm>
          <a:prstGeom prst="line">
            <a:avLst/>
          </a:prstGeom>
          <a:noFill/>
          <a:ln w="952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Text Box 10"/>
          <p:cNvSpPr txBox="1">
            <a:spLocks noChangeArrowheads="1"/>
          </p:cNvSpPr>
          <p:nvPr/>
        </p:nvSpPr>
        <p:spPr bwMode="auto">
          <a:xfrm>
            <a:off x="3311356" y="1472624"/>
            <a:ext cx="453020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smtClean="0">
                <a:solidFill>
                  <a:schemeClr val="tx2"/>
                </a:solidFill>
              </a:rPr>
              <a:t>2006/07 </a:t>
            </a:r>
            <a:r>
              <a:rPr lang="en-US" altLang="en-US" sz="1600" dirty="0">
                <a:solidFill>
                  <a:schemeClr val="tx2"/>
                </a:solidFill>
              </a:rPr>
              <a:t>I</a:t>
            </a:r>
            <a:r>
              <a:rPr lang="en-US" altLang="en-US" sz="1600" dirty="0" smtClean="0">
                <a:solidFill>
                  <a:schemeClr val="tx2"/>
                </a:solidFill>
              </a:rPr>
              <a:t>A </a:t>
            </a:r>
            <a:r>
              <a:rPr lang="en-US" altLang="en-US" sz="1600" dirty="0">
                <a:solidFill>
                  <a:schemeClr val="tx2"/>
                </a:solidFill>
              </a:rPr>
              <a:t>Isolates are </a:t>
            </a:r>
            <a:r>
              <a:rPr lang="en-US" altLang="en-US" sz="1600" dirty="0" smtClean="0">
                <a:solidFill>
                  <a:schemeClr val="tx2"/>
                </a:solidFill>
              </a:rPr>
              <a:t>more closely associated</a:t>
            </a:r>
          </a:p>
          <a:p>
            <a:pPr eaLnBrk="1" hangingPunct="1"/>
            <a:r>
              <a:rPr lang="en-US" altLang="en-US" sz="1600" dirty="0" smtClean="0">
                <a:solidFill>
                  <a:schemeClr val="tx2"/>
                </a:solidFill>
              </a:rPr>
              <a:t>of PB Event #2 (2009)</a:t>
            </a:r>
            <a:endParaRPr lang="en-US" altLang="en-US" sz="1600" dirty="0">
              <a:solidFill>
                <a:schemeClr val="tx2"/>
              </a:solidFill>
            </a:endParaRPr>
          </a:p>
        </p:txBody>
      </p:sp>
      <p:sp>
        <p:nvSpPr>
          <p:cNvPr id="156" name="Right Brace 155"/>
          <p:cNvSpPr/>
          <p:nvPr/>
        </p:nvSpPr>
        <p:spPr>
          <a:xfrm>
            <a:off x="2244556" y="4974432"/>
            <a:ext cx="655206" cy="130968"/>
          </a:xfrm>
          <a:prstGeom prst="rightBrace">
            <a:avLst/>
          </a:pr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8" name="Text Box 14"/>
          <p:cNvSpPr txBox="1">
            <a:spLocks noChangeArrowheads="1"/>
          </p:cNvSpPr>
          <p:nvPr/>
        </p:nvSpPr>
        <p:spPr bwMode="auto">
          <a:xfrm>
            <a:off x="2854156" y="4851399"/>
            <a:ext cx="34691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smtClean="0">
                <a:solidFill>
                  <a:schemeClr val="tx2"/>
                </a:solidFill>
              </a:rPr>
              <a:t>Clinical isolate pair clusters together</a:t>
            </a:r>
            <a:endParaRPr lang="en-US" altLang="en-US" sz="1600" dirty="0">
              <a:solidFill>
                <a:schemeClr val="tx2"/>
              </a:solidFill>
            </a:endParaRPr>
          </a:p>
        </p:txBody>
      </p:sp>
      <p:sp>
        <p:nvSpPr>
          <p:cNvPr id="159" name="Right Brace 158"/>
          <p:cNvSpPr/>
          <p:nvPr/>
        </p:nvSpPr>
        <p:spPr>
          <a:xfrm>
            <a:off x="3616156" y="5909734"/>
            <a:ext cx="685800" cy="228600"/>
          </a:xfrm>
          <a:prstGeom prst="rightBrace">
            <a:avLst/>
          </a:pr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0" name="Text Box 14"/>
          <p:cNvSpPr txBox="1">
            <a:spLocks noChangeArrowheads="1"/>
          </p:cNvSpPr>
          <p:nvPr/>
        </p:nvSpPr>
        <p:spPr bwMode="auto">
          <a:xfrm>
            <a:off x="4225756" y="5842114"/>
            <a:ext cx="31613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err="1" smtClean="0">
                <a:solidFill>
                  <a:schemeClr val="tx2"/>
                </a:solidFill>
              </a:rPr>
              <a:t>Env</a:t>
            </a:r>
            <a:r>
              <a:rPr lang="en-US" altLang="en-US" sz="1600" dirty="0" smtClean="0">
                <a:solidFill>
                  <a:schemeClr val="tx2"/>
                </a:solidFill>
              </a:rPr>
              <a:t> isolate pair clusters together</a:t>
            </a:r>
            <a:endParaRPr lang="en-US" altLang="en-US" sz="1600" dirty="0">
              <a:solidFill>
                <a:schemeClr val="tx2"/>
              </a:solidFill>
            </a:endParaRPr>
          </a:p>
        </p:txBody>
      </p:sp>
      <p:sp>
        <p:nvSpPr>
          <p:cNvPr id="161" name="Right Brace 160"/>
          <p:cNvSpPr/>
          <p:nvPr/>
        </p:nvSpPr>
        <p:spPr>
          <a:xfrm>
            <a:off x="3387556" y="5257800"/>
            <a:ext cx="609600" cy="381000"/>
          </a:xfrm>
          <a:prstGeom prst="rightBrace">
            <a:avLst/>
          </a:pr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2" name="Text Box 14"/>
          <p:cNvSpPr txBox="1">
            <a:spLocks noChangeArrowheads="1"/>
          </p:cNvSpPr>
          <p:nvPr/>
        </p:nvSpPr>
        <p:spPr bwMode="auto">
          <a:xfrm>
            <a:off x="3960014" y="5257800"/>
            <a:ext cx="31613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err="1" smtClean="0">
                <a:solidFill>
                  <a:schemeClr val="tx2"/>
                </a:solidFill>
              </a:rPr>
              <a:t>Env</a:t>
            </a:r>
            <a:r>
              <a:rPr lang="en-US" altLang="en-US" sz="1600" dirty="0" smtClean="0">
                <a:solidFill>
                  <a:schemeClr val="tx2"/>
                </a:solidFill>
              </a:rPr>
              <a:t> isolate pair clusters together</a:t>
            </a:r>
            <a:endParaRPr lang="en-US" altLang="en-US" sz="1600" dirty="0">
              <a:solidFill>
                <a:schemeClr val="tx2"/>
              </a:solidFill>
            </a:endParaRPr>
          </a:p>
        </p:txBody>
      </p:sp>
      <p:grpSp>
        <p:nvGrpSpPr>
          <p:cNvPr id="5" name="Group 4"/>
          <p:cNvGrpSpPr>
            <a:grpSpLocks noChangeAspect="1"/>
          </p:cNvGrpSpPr>
          <p:nvPr/>
        </p:nvGrpSpPr>
        <p:grpSpPr bwMode="auto">
          <a:xfrm>
            <a:off x="67391" y="167268"/>
            <a:ext cx="8649150" cy="6919332"/>
            <a:chOff x="126" y="371"/>
            <a:chExt cx="5726" cy="3723"/>
          </a:xfrm>
          <a:solidFill>
            <a:srgbClr val="FFFFFF"/>
          </a:solidFill>
        </p:grpSpPr>
        <p:sp>
          <p:nvSpPr>
            <p:cNvPr id="7" name="Line 5"/>
            <p:cNvSpPr>
              <a:spLocks noChangeShapeType="1"/>
            </p:cNvSpPr>
            <p:nvPr/>
          </p:nvSpPr>
          <p:spPr bwMode="auto">
            <a:xfrm>
              <a:off x="2000" y="3989"/>
              <a:ext cx="473" cy="0"/>
            </a:xfrm>
            <a:prstGeom prst="line">
              <a:avLst/>
            </a:pr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2200" y="4015"/>
              <a:ext cx="94" cy="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gency FB" pitchFamily="34" charset="0"/>
                  <a:cs typeface="Arial" pitchFamily="34" charset="0"/>
                </a:rPr>
                <a:t>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reeform 7"/>
            <p:cNvSpPr>
              <a:spLocks/>
            </p:cNvSpPr>
            <p:nvPr/>
          </p:nvSpPr>
          <p:spPr bwMode="auto">
            <a:xfrm>
              <a:off x="231" y="561"/>
              <a:ext cx="1047" cy="101"/>
            </a:xfrm>
            <a:custGeom>
              <a:avLst/>
              <a:gdLst>
                <a:gd name="T0" fmla="*/ 4208 w 4208"/>
                <a:gd name="T1" fmla="*/ 375 h 375"/>
                <a:gd name="T2" fmla="*/ 0 w 4208"/>
                <a:gd name="T3" fmla="*/ 375 h 375"/>
                <a:gd name="T4" fmla="*/ 0 w 4208"/>
                <a:gd name="T5" fmla="*/ 0 h 375"/>
              </a:gdLst>
              <a:ahLst/>
              <a:cxnLst>
                <a:cxn ang="0">
                  <a:pos x="T0" y="T1"/>
                </a:cxn>
                <a:cxn ang="0">
                  <a:pos x="T2" y="T3"/>
                </a:cxn>
                <a:cxn ang="0">
                  <a:pos x="T4" y="T5"/>
                </a:cxn>
              </a:cxnLst>
              <a:rect l="0" t="0" r="r" b="b"/>
              <a:pathLst>
                <a:path w="4208" h="375">
                  <a:moveTo>
                    <a:pt x="4208" y="375"/>
                  </a:moveTo>
                  <a:lnTo>
                    <a:pt x="0" y="37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389" y="926"/>
              <a:ext cx="13" cy="42"/>
            </a:xfrm>
            <a:custGeom>
              <a:avLst/>
              <a:gdLst>
                <a:gd name="T0" fmla="*/ 52 w 52"/>
                <a:gd name="T1" fmla="*/ 0 h 158"/>
                <a:gd name="T2" fmla="*/ 0 w 52"/>
                <a:gd name="T3" fmla="*/ 0 h 158"/>
                <a:gd name="T4" fmla="*/ 0 w 52"/>
                <a:gd name="T5" fmla="*/ 158 h 158"/>
              </a:gdLst>
              <a:ahLst/>
              <a:cxnLst>
                <a:cxn ang="0">
                  <a:pos x="T0" y="T1"/>
                </a:cxn>
                <a:cxn ang="0">
                  <a:pos x="T2" y="T3"/>
                </a:cxn>
                <a:cxn ang="0">
                  <a:pos x="T4" y="T5"/>
                </a:cxn>
              </a:cxnLst>
              <a:rect l="0" t="0" r="r" b="b"/>
              <a:pathLst>
                <a:path w="52" h="158">
                  <a:moveTo>
                    <a:pt x="52"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388" y="2384"/>
              <a:ext cx="20" cy="106"/>
            </a:xfrm>
            <a:custGeom>
              <a:avLst/>
              <a:gdLst>
                <a:gd name="T0" fmla="*/ 78 w 78"/>
                <a:gd name="T1" fmla="*/ 395 h 395"/>
                <a:gd name="T2" fmla="*/ 0 w 78"/>
                <a:gd name="T3" fmla="*/ 395 h 395"/>
                <a:gd name="T4" fmla="*/ 0 w 78"/>
                <a:gd name="T5" fmla="*/ 0 h 395"/>
              </a:gdLst>
              <a:ahLst/>
              <a:cxnLst>
                <a:cxn ang="0">
                  <a:pos x="T0" y="T1"/>
                </a:cxn>
                <a:cxn ang="0">
                  <a:pos x="T2" y="T3"/>
                </a:cxn>
                <a:cxn ang="0">
                  <a:pos x="T4" y="T5"/>
                </a:cxn>
              </a:cxnLst>
              <a:rect l="0" t="0" r="r" b="b"/>
              <a:pathLst>
                <a:path w="78" h="395">
                  <a:moveTo>
                    <a:pt x="78" y="395"/>
                  </a:moveTo>
                  <a:lnTo>
                    <a:pt x="0" y="39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58" y="461"/>
              <a:ext cx="3889" cy="42"/>
            </a:xfrm>
            <a:custGeom>
              <a:avLst/>
              <a:gdLst>
                <a:gd name="T0" fmla="*/ 15623 w 15623"/>
                <a:gd name="T1" fmla="*/ 158 h 158"/>
                <a:gd name="T2" fmla="*/ 0 w 15623"/>
                <a:gd name="T3" fmla="*/ 158 h 158"/>
                <a:gd name="T4" fmla="*/ 0 w 15623"/>
                <a:gd name="T5" fmla="*/ 0 h 158"/>
              </a:gdLst>
              <a:ahLst/>
              <a:cxnLst>
                <a:cxn ang="0">
                  <a:pos x="T0" y="T1"/>
                </a:cxn>
                <a:cxn ang="0">
                  <a:pos x="T2" y="T3"/>
                </a:cxn>
                <a:cxn ang="0">
                  <a:pos x="T4" y="T5"/>
                </a:cxn>
              </a:cxnLst>
              <a:rect l="0" t="0" r="r" b="b"/>
              <a:pathLst>
                <a:path w="15623" h="158">
                  <a:moveTo>
                    <a:pt x="15623"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18" y="3187"/>
              <a:ext cx="5" cy="193"/>
            </a:xfrm>
            <a:custGeom>
              <a:avLst/>
              <a:gdLst>
                <a:gd name="T0" fmla="*/ 20 w 20"/>
                <a:gd name="T1" fmla="*/ 0 h 721"/>
                <a:gd name="T2" fmla="*/ 0 w 20"/>
                <a:gd name="T3" fmla="*/ 0 h 721"/>
                <a:gd name="T4" fmla="*/ 0 w 20"/>
                <a:gd name="T5" fmla="*/ 721 h 721"/>
              </a:gdLst>
              <a:ahLst/>
              <a:cxnLst>
                <a:cxn ang="0">
                  <a:pos x="T0" y="T1"/>
                </a:cxn>
                <a:cxn ang="0">
                  <a:pos x="T2" y="T3"/>
                </a:cxn>
                <a:cxn ang="0">
                  <a:pos x="T4" y="T5"/>
                </a:cxn>
              </a:cxnLst>
              <a:rect l="0" t="0" r="r" b="b"/>
              <a:pathLst>
                <a:path w="20" h="721">
                  <a:moveTo>
                    <a:pt x="20" y="0"/>
                  </a:moveTo>
                  <a:lnTo>
                    <a:pt x="0" y="0"/>
                  </a:lnTo>
                  <a:lnTo>
                    <a:pt x="0" y="721"/>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51" y="2997"/>
              <a:ext cx="5" cy="43"/>
            </a:xfrm>
            <a:custGeom>
              <a:avLst/>
              <a:gdLst>
                <a:gd name="T0" fmla="*/ 19 w 19"/>
                <a:gd name="T1" fmla="*/ 159 h 159"/>
                <a:gd name="T2" fmla="*/ 0 w 19"/>
                <a:gd name="T3" fmla="*/ 159 h 159"/>
                <a:gd name="T4" fmla="*/ 0 w 19"/>
                <a:gd name="T5" fmla="*/ 0 h 159"/>
              </a:gdLst>
              <a:ahLst/>
              <a:cxnLst>
                <a:cxn ang="0">
                  <a:pos x="T0" y="T1"/>
                </a:cxn>
                <a:cxn ang="0">
                  <a:pos x="T2" y="T3"/>
                </a:cxn>
                <a:cxn ang="0">
                  <a:pos x="T4" y="T5"/>
                </a:cxn>
              </a:cxnLst>
              <a:rect l="0" t="0" r="r" b="b"/>
              <a:pathLst>
                <a:path w="19" h="159">
                  <a:moveTo>
                    <a:pt x="19" y="159"/>
                  </a:moveTo>
                  <a:lnTo>
                    <a:pt x="0" y="159"/>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428" y="3631"/>
              <a:ext cx="0" cy="74"/>
            </a:xfrm>
            <a:custGeom>
              <a:avLst/>
              <a:gdLst>
                <a:gd name="T0" fmla="*/ 0 h 277"/>
                <a:gd name="T1" fmla="*/ 0 h 277"/>
                <a:gd name="T2" fmla="*/ 277 h 277"/>
              </a:gdLst>
              <a:ahLst/>
              <a:cxnLst>
                <a:cxn ang="0">
                  <a:pos x="0" y="T0"/>
                </a:cxn>
                <a:cxn ang="0">
                  <a:pos x="0" y="T1"/>
                </a:cxn>
                <a:cxn ang="0">
                  <a:pos x="0" y="T2"/>
                </a:cxn>
              </a:cxnLst>
              <a:rect l="0" t="0" r="r" b="b"/>
              <a:pathLst>
                <a:path h="277">
                  <a:moveTo>
                    <a:pt x="0" y="0"/>
                  </a:moveTo>
                  <a:lnTo>
                    <a:pt x="0" y="0"/>
                  </a:lnTo>
                  <a:lnTo>
                    <a:pt x="0" y="27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355" y="1349"/>
              <a:ext cx="28" cy="42"/>
            </a:xfrm>
            <a:custGeom>
              <a:avLst/>
              <a:gdLst>
                <a:gd name="T0" fmla="*/ 114 w 114"/>
                <a:gd name="T1" fmla="*/ 0 h 158"/>
                <a:gd name="T2" fmla="*/ 0 w 114"/>
                <a:gd name="T3" fmla="*/ 0 h 158"/>
                <a:gd name="T4" fmla="*/ 0 w 114"/>
                <a:gd name="T5" fmla="*/ 158 h 158"/>
              </a:gdLst>
              <a:ahLst/>
              <a:cxnLst>
                <a:cxn ang="0">
                  <a:pos x="T0" y="T1"/>
                </a:cxn>
                <a:cxn ang="0">
                  <a:pos x="T2" y="T3"/>
                </a:cxn>
                <a:cxn ang="0">
                  <a:pos x="T4" y="T5"/>
                </a:cxn>
              </a:cxnLst>
              <a:rect l="0" t="0" r="r" b="b"/>
              <a:pathLst>
                <a:path w="114" h="158">
                  <a:moveTo>
                    <a:pt x="114"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374" y="2289"/>
              <a:ext cx="9" cy="263"/>
            </a:xfrm>
            <a:custGeom>
              <a:avLst/>
              <a:gdLst>
                <a:gd name="T0" fmla="*/ 39 w 39"/>
                <a:gd name="T1" fmla="*/ 986 h 986"/>
                <a:gd name="T2" fmla="*/ 0 w 39"/>
                <a:gd name="T3" fmla="*/ 986 h 986"/>
                <a:gd name="T4" fmla="*/ 0 w 39"/>
                <a:gd name="T5" fmla="*/ 0 h 986"/>
              </a:gdLst>
              <a:ahLst/>
              <a:cxnLst>
                <a:cxn ang="0">
                  <a:pos x="T0" y="T1"/>
                </a:cxn>
                <a:cxn ang="0">
                  <a:pos x="T2" y="T3"/>
                </a:cxn>
                <a:cxn ang="0">
                  <a:pos x="T4" y="T5"/>
                </a:cxn>
              </a:cxnLst>
              <a:rect l="0" t="0" r="r" b="b"/>
              <a:pathLst>
                <a:path w="39" h="986">
                  <a:moveTo>
                    <a:pt x="39" y="986"/>
                  </a:moveTo>
                  <a:lnTo>
                    <a:pt x="0" y="986"/>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388" y="1761"/>
              <a:ext cx="0" cy="74"/>
            </a:xfrm>
            <a:custGeom>
              <a:avLst/>
              <a:gdLst>
                <a:gd name="T0" fmla="*/ 276 h 276"/>
                <a:gd name="T1" fmla="*/ 276 h 276"/>
                <a:gd name="T2" fmla="*/ 0 h 276"/>
              </a:gdLst>
              <a:ahLst/>
              <a:cxnLst>
                <a:cxn ang="0">
                  <a:pos x="0" y="T0"/>
                </a:cxn>
                <a:cxn ang="0">
                  <a:pos x="0" y="T1"/>
                </a:cxn>
                <a:cxn ang="0">
                  <a:pos x="0" y="T2"/>
                </a:cxn>
              </a:cxnLst>
              <a:rect l="0" t="0" r="r" b="b"/>
              <a:pathLst>
                <a:path h="276">
                  <a:moveTo>
                    <a:pt x="0" y="276"/>
                  </a:moveTo>
                  <a:lnTo>
                    <a:pt x="0" y="276"/>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369" y="1985"/>
              <a:ext cx="5" cy="304"/>
            </a:xfrm>
            <a:custGeom>
              <a:avLst/>
              <a:gdLst>
                <a:gd name="T0" fmla="*/ 20 w 20"/>
                <a:gd name="T1" fmla="*/ 1135 h 1135"/>
                <a:gd name="T2" fmla="*/ 0 w 20"/>
                <a:gd name="T3" fmla="*/ 1135 h 1135"/>
                <a:gd name="T4" fmla="*/ 0 w 20"/>
                <a:gd name="T5" fmla="*/ 0 h 1135"/>
              </a:gdLst>
              <a:ahLst/>
              <a:cxnLst>
                <a:cxn ang="0">
                  <a:pos x="T0" y="T1"/>
                </a:cxn>
                <a:cxn ang="0">
                  <a:pos x="T2" y="T3"/>
                </a:cxn>
                <a:cxn ang="0">
                  <a:pos x="T4" y="T5"/>
                </a:cxn>
              </a:cxnLst>
              <a:rect l="0" t="0" r="r" b="b"/>
              <a:pathLst>
                <a:path w="20" h="1135">
                  <a:moveTo>
                    <a:pt x="20" y="1135"/>
                  </a:moveTo>
                  <a:lnTo>
                    <a:pt x="0" y="113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428" y="3705"/>
              <a:ext cx="9" cy="74"/>
            </a:xfrm>
            <a:custGeom>
              <a:avLst/>
              <a:gdLst>
                <a:gd name="T0" fmla="*/ 38 w 38"/>
                <a:gd name="T1" fmla="*/ 276 h 276"/>
                <a:gd name="T2" fmla="*/ 0 w 38"/>
                <a:gd name="T3" fmla="*/ 276 h 276"/>
                <a:gd name="T4" fmla="*/ 0 w 38"/>
                <a:gd name="T5" fmla="*/ 0 h 276"/>
              </a:gdLst>
              <a:ahLst/>
              <a:cxnLst>
                <a:cxn ang="0">
                  <a:pos x="T0" y="T1"/>
                </a:cxn>
                <a:cxn ang="0">
                  <a:pos x="T2" y="T3"/>
                </a:cxn>
                <a:cxn ang="0">
                  <a:pos x="T4" y="T5"/>
                </a:cxn>
              </a:cxnLst>
              <a:rect l="0" t="0" r="r" b="b"/>
              <a:pathLst>
                <a:path w="38" h="276">
                  <a:moveTo>
                    <a:pt x="38" y="276"/>
                  </a:moveTo>
                  <a:lnTo>
                    <a:pt x="0" y="276"/>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437" y="3800"/>
              <a:ext cx="10" cy="42"/>
            </a:xfrm>
            <a:custGeom>
              <a:avLst/>
              <a:gdLst>
                <a:gd name="T0" fmla="*/ 39 w 39"/>
                <a:gd name="T1" fmla="*/ 0 h 158"/>
                <a:gd name="T2" fmla="*/ 0 w 39"/>
                <a:gd name="T3" fmla="*/ 0 h 158"/>
                <a:gd name="T4" fmla="*/ 0 w 39"/>
                <a:gd name="T5" fmla="*/ 158 h 158"/>
              </a:gdLst>
              <a:ahLst/>
              <a:cxnLst>
                <a:cxn ang="0">
                  <a:pos x="T0" y="T1"/>
                </a:cxn>
                <a:cxn ang="0">
                  <a:pos x="T2" y="T3"/>
                </a:cxn>
                <a:cxn ang="0">
                  <a:pos x="T4" y="T5"/>
                </a:cxn>
              </a:cxnLst>
              <a:rect l="0" t="0" r="r" b="b"/>
              <a:pathLst>
                <a:path w="39" h="158">
                  <a:moveTo>
                    <a:pt x="39"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369" y="1681"/>
              <a:ext cx="5" cy="304"/>
            </a:xfrm>
            <a:custGeom>
              <a:avLst/>
              <a:gdLst>
                <a:gd name="T0" fmla="*/ 19 w 19"/>
                <a:gd name="T1" fmla="*/ 0 h 1135"/>
                <a:gd name="T2" fmla="*/ 0 w 19"/>
                <a:gd name="T3" fmla="*/ 0 h 1135"/>
                <a:gd name="T4" fmla="*/ 0 w 19"/>
                <a:gd name="T5" fmla="*/ 1135 h 1135"/>
              </a:gdLst>
              <a:ahLst/>
              <a:cxnLst>
                <a:cxn ang="0">
                  <a:pos x="T0" y="T1"/>
                </a:cxn>
                <a:cxn ang="0">
                  <a:pos x="T2" y="T3"/>
                </a:cxn>
                <a:cxn ang="0">
                  <a:pos x="T4" y="T5"/>
                </a:cxn>
              </a:cxnLst>
              <a:rect l="0" t="0" r="r" b="b"/>
              <a:pathLst>
                <a:path w="19" h="1135">
                  <a:moveTo>
                    <a:pt x="19" y="0"/>
                  </a:moveTo>
                  <a:lnTo>
                    <a:pt x="0" y="0"/>
                  </a:lnTo>
                  <a:lnTo>
                    <a:pt x="0" y="113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374" y="2025"/>
              <a:ext cx="4" cy="264"/>
            </a:xfrm>
            <a:custGeom>
              <a:avLst/>
              <a:gdLst>
                <a:gd name="T0" fmla="*/ 19 w 19"/>
                <a:gd name="T1" fmla="*/ 0 h 986"/>
                <a:gd name="T2" fmla="*/ 0 w 19"/>
                <a:gd name="T3" fmla="*/ 0 h 986"/>
                <a:gd name="T4" fmla="*/ 0 w 19"/>
                <a:gd name="T5" fmla="*/ 986 h 986"/>
              </a:gdLst>
              <a:ahLst/>
              <a:cxnLst>
                <a:cxn ang="0">
                  <a:pos x="T0" y="T1"/>
                </a:cxn>
                <a:cxn ang="0">
                  <a:pos x="T2" y="T3"/>
                </a:cxn>
                <a:cxn ang="0">
                  <a:pos x="T4" y="T5"/>
                </a:cxn>
              </a:cxnLst>
              <a:rect l="0" t="0" r="r" b="b"/>
              <a:pathLst>
                <a:path w="19" h="986">
                  <a:moveTo>
                    <a:pt x="19" y="0"/>
                  </a:moveTo>
                  <a:lnTo>
                    <a:pt x="0" y="0"/>
                  </a:lnTo>
                  <a:lnTo>
                    <a:pt x="0" y="986"/>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231" y="461"/>
              <a:ext cx="227" cy="100"/>
            </a:xfrm>
            <a:custGeom>
              <a:avLst/>
              <a:gdLst>
                <a:gd name="T0" fmla="*/ 913 w 913"/>
                <a:gd name="T1" fmla="*/ 0 h 375"/>
                <a:gd name="T2" fmla="*/ 0 w 913"/>
                <a:gd name="T3" fmla="*/ 0 h 375"/>
                <a:gd name="T4" fmla="*/ 0 w 913"/>
                <a:gd name="T5" fmla="*/ 375 h 375"/>
              </a:gdLst>
              <a:ahLst/>
              <a:cxnLst>
                <a:cxn ang="0">
                  <a:pos x="T0" y="T1"/>
                </a:cxn>
                <a:cxn ang="0">
                  <a:pos x="T2" y="T3"/>
                </a:cxn>
                <a:cxn ang="0">
                  <a:pos x="T4" y="T5"/>
                </a:cxn>
              </a:cxnLst>
              <a:rect l="0" t="0" r="r" b="b"/>
              <a:pathLst>
                <a:path w="913" h="375">
                  <a:moveTo>
                    <a:pt x="913" y="0"/>
                  </a:moveTo>
                  <a:lnTo>
                    <a:pt x="0" y="0"/>
                  </a:lnTo>
                  <a:lnTo>
                    <a:pt x="0" y="37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287" y="672"/>
              <a:ext cx="0" cy="64"/>
            </a:xfrm>
            <a:custGeom>
              <a:avLst/>
              <a:gdLst>
                <a:gd name="T0" fmla="*/ 0 h 237"/>
                <a:gd name="T1" fmla="*/ 0 h 237"/>
                <a:gd name="T2" fmla="*/ 237 h 237"/>
              </a:gdLst>
              <a:ahLst/>
              <a:cxnLst>
                <a:cxn ang="0">
                  <a:pos x="0" y="T0"/>
                </a:cxn>
                <a:cxn ang="0">
                  <a:pos x="0" y="T1"/>
                </a:cxn>
                <a:cxn ang="0">
                  <a:pos x="0" y="T2"/>
                </a:cxn>
              </a:cxnLst>
              <a:rect l="0" t="0" r="r" b="b"/>
              <a:pathLst>
                <a:path h="237">
                  <a:moveTo>
                    <a:pt x="0"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231" y="1174"/>
              <a:ext cx="7" cy="289"/>
            </a:xfrm>
            <a:custGeom>
              <a:avLst/>
              <a:gdLst>
                <a:gd name="T0" fmla="*/ 26 w 26"/>
                <a:gd name="T1" fmla="*/ 0 h 1079"/>
                <a:gd name="T2" fmla="*/ 0 w 26"/>
                <a:gd name="T3" fmla="*/ 0 h 1079"/>
                <a:gd name="T4" fmla="*/ 0 w 26"/>
                <a:gd name="T5" fmla="*/ 1079 h 1079"/>
              </a:gdLst>
              <a:ahLst/>
              <a:cxnLst>
                <a:cxn ang="0">
                  <a:pos x="T0" y="T1"/>
                </a:cxn>
                <a:cxn ang="0">
                  <a:pos x="T2" y="T3"/>
                </a:cxn>
                <a:cxn ang="0">
                  <a:pos x="T4" y="T5"/>
                </a:cxn>
              </a:cxnLst>
              <a:rect l="0" t="0" r="r" b="b"/>
              <a:pathLst>
                <a:path w="26" h="1079">
                  <a:moveTo>
                    <a:pt x="26" y="0"/>
                  </a:moveTo>
                  <a:lnTo>
                    <a:pt x="0" y="0"/>
                  </a:lnTo>
                  <a:lnTo>
                    <a:pt x="0" y="1079"/>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374" y="1681"/>
              <a:ext cx="14" cy="80"/>
            </a:xfrm>
            <a:custGeom>
              <a:avLst/>
              <a:gdLst>
                <a:gd name="T0" fmla="*/ 58 w 58"/>
                <a:gd name="T1" fmla="*/ 297 h 297"/>
                <a:gd name="T2" fmla="*/ 0 w 58"/>
                <a:gd name="T3" fmla="*/ 297 h 297"/>
                <a:gd name="T4" fmla="*/ 0 w 58"/>
                <a:gd name="T5" fmla="*/ 0 h 297"/>
              </a:gdLst>
              <a:ahLst/>
              <a:cxnLst>
                <a:cxn ang="0">
                  <a:pos x="T0" y="T1"/>
                </a:cxn>
                <a:cxn ang="0">
                  <a:pos x="T2" y="T3"/>
                </a:cxn>
                <a:cxn ang="0">
                  <a:pos x="T4" y="T5"/>
                </a:cxn>
              </a:cxnLst>
              <a:rect l="0" t="0" r="r" b="b"/>
              <a:pathLst>
                <a:path w="58" h="297">
                  <a:moveTo>
                    <a:pt x="58" y="297"/>
                  </a:moveTo>
                  <a:lnTo>
                    <a:pt x="0" y="29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388" y="2268"/>
              <a:ext cx="0" cy="116"/>
            </a:xfrm>
            <a:custGeom>
              <a:avLst/>
              <a:gdLst>
                <a:gd name="T0" fmla="*/ 435 h 435"/>
                <a:gd name="T1" fmla="*/ 435 h 435"/>
                <a:gd name="T2" fmla="*/ 0 h 435"/>
              </a:gdLst>
              <a:ahLst/>
              <a:cxnLst>
                <a:cxn ang="0">
                  <a:pos x="0" y="T0"/>
                </a:cxn>
                <a:cxn ang="0">
                  <a:pos x="0" y="T1"/>
                </a:cxn>
                <a:cxn ang="0">
                  <a:pos x="0" y="T2"/>
                </a:cxn>
              </a:cxnLst>
              <a:rect l="0" t="0" r="r" b="b"/>
              <a:pathLst>
                <a:path h="435">
                  <a:moveTo>
                    <a:pt x="0" y="435"/>
                  </a:moveTo>
                  <a:lnTo>
                    <a:pt x="0" y="43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045" y="799"/>
              <a:ext cx="1500" cy="42"/>
            </a:xfrm>
            <a:custGeom>
              <a:avLst/>
              <a:gdLst>
                <a:gd name="T0" fmla="*/ 6029 w 6029"/>
                <a:gd name="T1" fmla="*/ 158 h 158"/>
                <a:gd name="T2" fmla="*/ 0 w 6029"/>
                <a:gd name="T3" fmla="*/ 158 h 158"/>
                <a:gd name="T4" fmla="*/ 0 w 6029"/>
                <a:gd name="T5" fmla="*/ 0 h 158"/>
              </a:gdLst>
              <a:ahLst/>
              <a:cxnLst>
                <a:cxn ang="0">
                  <a:pos x="T0" y="T1"/>
                </a:cxn>
                <a:cxn ang="0">
                  <a:pos x="T2" y="T3"/>
                </a:cxn>
                <a:cxn ang="0">
                  <a:pos x="T4" y="T5"/>
                </a:cxn>
              </a:cxnLst>
              <a:rect l="0" t="0" r="r" b="b"/>
              <a:pathLst>
                <a:path w="6029" h="158">
                  <a:moveTo>
                    <a:pt x="6029"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398" y="2152"/>
              <a:ext cx="0" cy="42"/>
            </a:xfrm>
            <a:custGeom>
              <a:avLst/>
              <a:gdLst>
                <a:gd name="T0" fmla="*/ 158 h 158"/>
                <a:gd name="T1" fmla="*/ 158 h 158"/>
                <a:gd name="T2" fmla="*/ 0 h 158"/>
              </a:gdLst>
              <a:ahLst/>
              <a:cxnLst>
                <a:cxn ang="0">
                  <a:pos x="0" y="T0"/>
                </a:cxn>
                <a:cxn ang="0">
                  <a:pos x="0" y="T1"/>
                </a:cxn>
                <a:cxn ang="0">
                  <a:pos x="0" y="T2"/>
                </a:cxn>
              </a:cxnLst>
              <a:rect l="0" t="0" r="r" b="b"/>
              <a:pathLst>
                <a:path h="158">
                  <a:moveTo>
                    <a:pt x="0"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423" y="3187"/>
              <a:ext cx="9" cy="64"/>
            </a:xfrm>
            <a:custGeom>
              <a:avLst/>
              <a:gdLst>
                <a:gd name="T0" fmla="*/ 39 w 39"/>
                <a:gd name="T1" fmla="*/ 237 h 237"/>
                <a:gd name="T2" fmla="*/ 0 w 39"/>
                <a:gd name="T3" fmla="*/ 237 h 237"/>
                <a:gd name="T4" fmla="*/ 0 w 39"/>
                <a:gd name="T5" fmla="*/ 0 h 237"/>
              </a:gdLst>
              <a:ahLst/>
              <a:cxnLst>
                <a:cxn ang="0">
                  <a:pos x="T0" y="T1"/>
                </a:cxn>
                <a:cxn ang="0">
                  <a:pos x="T2" y="T3"/>
                </a:cxn>
                <a:cxn ang="0">
                  <a:pos x="T4" y="T5"/>
                </a:cxn>
              </a:cxnLst>
              <a:rect l="0" t="0" r="r" b="b"/>
              <a:pathLst>
                <a:path w="39" h="237">
                  <a:moveTo>
                    <a:pt x="39"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408" y="2405"/>
              <a:ext cx="9" cy="43"/>
            </a:xfrm>
            <a:custGeom>
              <a:avLst/>
              <a:gdLst>
                <a:gd name="T0" fmla="*/ 38 w 38"/>
                <a:gd name="T1" fmla="*/ 158 h 158"/>
                <a:gd name="T2" fmla="*/ 0 w 38"/>
                <a:gd name="T3" fmla="*/ 158 h 158"/>
                <a:gd name="T4" fmla="*/ 0 w 38"/>
                <a:gd name="T5" fmla="*/ 0 h 158"/>
              </a:gdLst>
              <a:ahLst/>
              <a:cxnLst>
                <a:cxn ang="0">
                  <a:pos x="T0" y="T1"/>
                </a:cxn>
                <a:cxn ang="0">
                  <a:pos x="T2" y="T3"/>
                </a:cxn>
                <a:cxn ang="0">
                  <a:pos x="T4" y="T5"/>
                </a:cxn>
              </a:cxnLst>
              <a:rect l="0" t="0" r="r" b="b"/>
              <a:pathLst>
                <a:path w="38" h="158">
                  <a:moveTo>
                    <a:pt x="38"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388" y="1835"/>
              <a:ext cx="5" cy="63"/>
            </a:xfrm>
            <a:custGeom>
              <a:avLst/>
              <a:gdLst>
                <a:gd name="T0" fmla="*/ 20 w 20"/>
                <a:gd name="T1" fmla="*/ 237 h 237"/>
                <a:gd name="T2" fmla="*/ 0 w 20"/>
                <a:gd name="T3" fmla="*/ 237 h 237"/>
                <a:gd name="T4" fmla="*/ 0 w 20"/>
                <a:gd name="T5" fmla="*/ 0 h 237"/>
              </a:gdLst>
              <a:ahLst/>
              <a:cxnLst>
                <a:cxn ang="0">
                  <a:pos x="T0" y="T1"/>
                </a:cxn>
                <a:cxn ang="0">
                  <a:pos x="T2" y="T3"/>
                </a:cxn>
                <a:cxn ang="0">
                  <a:pos x="T4" y="T5"/>
                </a:cxn>
              </a:cxnLst>
              <a:rect l="0" t="0" r="r" b="b"/>
              <a:pathLst>
                <a:path w="20" h="237">
                  <a:moveTo>
                    <a:pt x="20"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238" y="1095"/>
              <a:ext cx="128" cy="79"/>
            </a:xfrm>
            <a:custGeom>
              <a:avLst/>
              <a:gdLst>
                <a:gd name="T0" fmla="*/ 514 w 514"/>
                <a:gd name="T1" fmla="*/ 0 h 297"/>
                <a:gd name="T2" fmla="*/ 0 w 514"/>
                <a:gd name="T3" fmla="*/ 0 h 297"/>
                <a:gd name="T4" fmla="*/ 0 w 514"/>
                <a:gd name="T5" fmla="*/ 297 h 297"/>
              </a:gdLst>
              <a:ahLst/>
              <a:cxnLst>
                <a:cxn ang="0">
                  <a:pos x="T0" y="T1"/>
                </a:cxn>
                <a:cxn ang="0">
                  <a:pos x="T2" y="T3"/>
                </a:cxn>
                <a:cxn ang="0">
                  <a:pos x="T4" y="T5"/>
                </a:cxn>
              </a:cxnLst>
              <a:rect l="0" t="0" r="r" b="b"/>
              <a:pathLst>
                <a:path w="514" h="297">
                  <a:moveTo>
                    <a:pt x="514" y="0"/>
                  </a:moveTo>
                  <a:lnTo>
                    <a:pt x="0" y="0"/>
                  </a:lnTo>
                  <a:lnTo>
                    <a:pt x="0" y="29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432" y="3378"/>
              <a:ext cx="15" cy="63"/>
            </a:xfrm>
            <a:custGeom>
              <a:avLst/>
              <a:gdLst>
                <a:gd name="T0" fmla="*/ 58 w 58"/>
                <a:gd name="T1" fmla="*/ 0 h 237"/>
                <a:gd name="T2" fmla="*/ 0 w 58"/>
                <a:gd name="T3" fmla="*/ 0 h 237"/>
                <a:gd name="T4" fmla="*/ 0 w 58"/>
                <a:gd name="T5" fmla="*/ 237 h 237"/>
              </a:gdLst>
              <a:ahLst/>
              <a:cxnLst>
                <a:cxn ang="0">
                  <a:pos x="T0" y="T1"/>
                </a:cxn>
                <a:cxn ang="0">
                  <a:pos x="T2" y="T3"/>
                </a:cxn>
                <a:cxn ang="0">
                  <a:pos x="T4" y="T5"/>
                </a:cxn>
              </a:cxnLst>
              <a:rect l="0" t="0" r="r" b="b"/>
              <a:pathLst>
                <a:path w="58" h="237">
                  <a:moveTo>
                    <a:pt x="58"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412" y="2532"/>
              <a:ext cx="20" cy="42"/>
            </a:xfrm>
            <a:custGeom>
              <a:avLst/>
              <a:gdLst>
                <a:gd name="T0" fmla="*/ 78 w 78"/>
                <a:gd name="T1" fmla="*/ 0 h 158"/>
                <a:gd name="T2" fmla="*/ 0 w 78"/>
                <a:gd name="T3" fmla="*/ 0 h 158"/>
                <a:gd name="T4" fmla="*/ 0 w 78"/>
                <a:gd name="T5" fmla="*/ 158 h 158"/>
              </a:gdLst>
              <a:ahLst/>
              <a:cxnLst>
                <a:cxn ang="0">
                  <a:pos x="T0" y="T1"/>
                </a:cxn>
                <a:cxn ang="0">
                  <a:pos x="T2" y="T3"/>
                </a:cxn>
                <a:cxn ang="0">
                  <a:pos x="T4" y="T5"/>
                </a:cxn>
              </a:cxnLst>
              <a:rect l="0" t="0" r="r" b="b"/>
              <a:pathLst>
                <a:path w="78" h="158">
                  <a:moveTo>
                    <a:pt x="78"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442" y="3462"/>
              <a:ext cx="14" cy="42"/>
            </a:xfrm>
            <a:custGeom>
              <a:avLst/>
              <a:gdLst>
                <a:gd name="T0" fmla="*/ 58 w 58"/>
                <a:gd name="T1" fmla="*/ 0 h 158"/>
                <a:gd name="T2" fmla="*/ 0 w 58"/>
                <a:gd name="T3" fmla="*/ 0 h 158"/>
                <a:gd name="T4" fmla="*/ 0 w 58"/>
                <a:gd name="T5" fmla="*/ 158 h 158"/>
              </a:gdLst>
              <a:ahLst/>
              <a:cxnLst>
                <a:cxn ang="0">
                  <a:pos x="T0" y="T1"/>
                </a:cxn>
                <a:cxn ang="0">
                  <a:pos x="T2" y="T3"/>
                </a:cxn>
                <a:cxn ang="0">
                  <a:pos x="T4" y="T5"/>
                </a:cxn>
              </a:cxnLst>
              <a:rect l="0" t="0" r="r" b="b"/>
              <a:pathLst>
                <a:path w="58" h="158">
                  <a:moveTo>
                    <a:pt x="58"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231" y="1463"/>
              <a:ext cx="98" cy="288"/>
            </a:xfrm>
            <a:custGeom>
              <a:avLst/>
              <a:gdLst>
                <a:gd name="T0" fmla="*/ 394 w 394"/>
                <a:gd name="T1" fmla="*/ 1078 h 1078"/>
                <a:gd name="T2" fmla="*/ 0 w 394"/>
                <a:gd name="T3" fmla="*/ 1078 h 1078"/>
                <a:gd name="T4" fmla="*/ 0 w 394"/>
                <a:gd name="T5" fmla="*/ 0 h 1078"/>
              </a:gdLst>
              <a:ahLst/>
              <a:cxnLst>
                <a:cxn ang="0">
                  <a:pos x="T0" y="T1"/>
                </a:cxn>
                <a:cxn ang="0">
                  <a:pos x="T2" y="T3"/>
                </a:cxn>
                <a:cxn ang="0">
                  <a:pos x="T4" y="T5"/>
                </a:cxn>
              </a:cxnLst>
              <a:rect l="0" t="0" r="r" b="b"/>
              <a:pathLst>
                <a:path w="394" h="1078">
                  <a:moveTo>
                    <a:pt x="394" y="1078"/>
                  </a:moveTo>
                  <a:lnTo>
                    <a:pt x="0" y="107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242" y="1254"/>
              <a:ext cx="113" cy="74"/>
            </a:xfrm>
            <a:custGeom>
              <a:avLst/>
              <a:gdLst>
                <a:gd name="T0" fmla="*/ 456 w 456"/>
                <a:gd name="T1" fmla="*/ 277 h 277"/>
                <a:gd name="T2" fmla="*/ 0 w 456"/>
                <a:gd name="T3" fmla="*/ 277 h 277"/>
                <a:gd name="T4" fmla="*/ 0 w 456"/>
                <a:gd name="T5" fmla="*/ 0 h 277"/>
              </a:gdLst>
              <a:ahLst/>
              <a:cxnLst>
                <a:cxn ang="0">
                  <a:pos x="T0" y="T1"/>
                </a:cxn>
                <a:cxn ang="0">
                  <a:pos x="T2" y="T3"/>
                </a:cxn>
                <a:cxn ang="0">
                  <a:pos x="T4" y="T5"/>
                </a:cxn>
              </a:cxnLst>
              <a:rect l="0" t="0" r="r" b="b"/>
              <a:pathLst>
                <a:path w="456" h="277">
                  <a:moveTo>
                    <a:pt x="456" y="277"/>
                  </a:moveTo>
                  <a:lnTo>
                    <a:pt x="0" y="27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437" y="3716"/>
              <a:ext cx="25" cy="63"/>
            </a:xfrm>
            <a:custGeom>
              <a:avLst/>
              <a:gdLst>
                <a:gd name="T0" fmla="*/ 99 w 99"/>
                <a:gd name="T1" fmla="*/ 0 h 237"/>
                <a:gd name="T2" fmla="*/ 0 w 99"/>
                <a:gd name="T3" fmla="*/ 0 h 237"/>
                <a:gd name="T4" fmla="*/ 0 w 99"/>
                <a:gd name="T5" fmla="*/ 237 h 237"/>
              </a:gdLst>
              <a:ahLst/>
              <a:cxnLst>
                <a:cxn ang="0">
                  <a:pos x="T0" y="T1"/>
                </a:cxn>
                <a:cxn ang="0">
                  <a:pos x="T2" y="T3"/>
                </a:cxn>
                <a:cxn ang="0">
                  <a:pos x="T4" y="T5"/>
                </a:cxn>
              </a:cxnLst>
              <a:rect l="0" t="0" r="r" b="b"/>
              <a:pathLst>
                <a:path w="99" h="237">
                  <a:moveTo>
                    <a:pt x="99"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388" y="2279"/>
              <a:ext cx="20" cy="105"/>
            </a:xfrm>
            <a:custGeom>
              <a:avLst/>
              <a:gdLst>
                <a:gd name="T0" fmla="*/ 78 w 78"/>
                <a:gd name="T1" fmla="*/ 0 h 395"/>
                <a:gd name="T2" fmla="*/ 0 w 78"/>
                <a:gd name="T3" fmla="*/ 0 h 395"/>
                <a:gd name="T4" fmla="*/ 0 w 78"/>
                <a:gd name="T5" fmla="*/ 395 h 395"/>
              </a:gdLst>
              <a:ahLst/>
              <a:cxnLst>
                <a:cxn ang="0">
                  <a:pos x="T0" y="T1"/>
                </a:cxn>
                <a:cxn ang="0">
                  <a:pos x="T2" y="T3"/>
                </a:cxn>
                <a:cxn ang="0">
                  <a:pos x="T4" y="T5"/>
                </a:cxn>
              </a:cxnLst>
              <a:rect l="0" t="0" r="r" b="b"/>
              <a:pathLst>
                <a:path w="78" h="395">
                  <a:moveTo>
                    <a:pt x="78" y="0"/>
                  </a:moveTo>
                  <a:lnTo>
                    <a:pt x="0" y="0"/>
                  </a:lnTo>
                  <a:lnTo>
                    <a:pt x="0" y="39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2045" y="757"/>
              <a:ext cx="300" cy="42"/>
            </a:xfrm>
            <a:custGeom>
              <a:avLst/>
              <a:gdLst>
                <a:gd name="T0" fmla="*/ 1206 w 1206"/>
                <a:gd name="T1" fmla="*/ 0 h 158"/>
                <a:gd name="T2" fmla="*/ 0 w 1206"/>
                <a:gd name="T3" fmla="*/ 0 h 158"/>
                <a:gd name="T4" fmla="*/ 0 w 1206"/>
                <a:gd name="T5" fmla="*/ 158 h 158"/>
              </a:gdLst>
              <a:ahLst/>
              <a:cxnLst>
                <a:cxn ang="0">
                  <a:pos x="T0" y="T1"/>
                </a:cxn>
                <a:cxn ang="0">
                  <a:pos x="T2" y="T3"/>
                </a:cxn>
                <a:cxn ang="0">
                  <a:pos x="T4" y="T5"/>
                </a:cxn>
              </a:cxnLst>
              <a:rect l="0" t="0" r="r" b="b"/>
              <a:pathLst>
                <a:path w="1206" h="158">
                  <a:moveTo>
                    <a:pt x="1206"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393" y="1856"/>
              <a:ext cx="9" cy="42"/>
            </a:xfrm>
            <a:custGeom>
              <a:avLst/>
              <a:gdLst>
                <a:gd name="T0" fmla="*/ 38 w 38"/>
                <a:gd name="T1" fmla="*/ 0 h 158"/>
                <a:gd name="T2" fmla="*/ 0 w 38"/>
                <a:gd name="T3" fmla="*/ 0 h 158"/>
                <a:gd name="T4" fmla="*/ 0 w 38"/>
                <a:gd name="T5" fmla="*/ 158 h 158"/>
              </a:gdLst>
              <a:ahLst/>
              <a:cxnLst>
                <a:cxn ang="0">
                  <a:pos x="T0" y="T1"/>
                </a:cxn>
                <a:cxn ang="0">
                  <a:pos x="T2" y="T3"/>
                </a:cxn>
                <a:cxn ang="0">
                  <a:pos x="T4" y="T5"/>
                </a:cxn>
              </a:cxnLst>
              <a:rect l="0" t="0" r="r" b="b"/>
              <a:pathLst>
                <a:path w="38" h="158">
                  <a:moveTo>
                    <a:pt x="38"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Line 42"/>
            <p:cNvSpPr>
              <a:spLocks noChangeShapeType="1"/>
            </p:cNvSpPr>
            <p:nvPr/>
          </p:nvSpPr>
          <p:spPr bwMode="auto">
            <a:xfrm>
              <a:off x="126" y="889"/>
              <a:ext cx="41" cy="0"/>
            </a:xfrm>
            <a:prstGeom prst="line">
              <a:avLst/>
            </a:pr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383" y="2268"/>
              <a:ext cx="5" cy="284"/>
            </a:xfrm>
            <a:custGeom>
              <a:avLst/>
              <a:gdLst>
                <a:gd name="T0" fmla="*/ 19 w 19"/>
                <a:gd name="T1" fmla="*/ 0 h 1063"/>
                <a:gd name="T2" fmla="*/ 0 w 19"/>
                <a:gd name="T3" fmla="*/ 0 h 1063"/>
                <a:gd name="T4" fmla="*/ 0 w 19"/>
                <a:gd name="T5" fmla="*/ 1063 h 1063"/>
              </a:gdLst>
              <a:ahLst/>
              <a:cxnLst>
                <a:cxn ang="0">
                  <a:pos x="T0" y="T1"/>
                </a:cxn>
                <a:cxn ang="0">
                  <a:pos x="T2" y="T3"/>
                </a:cxn>
                <a:cxn ang="0">
                  <a:pos x="T4" y="T5"/>
                </a:cxn>
              </a:cxnLst>
              <a:rect l="0" t="0" r="r" b="b"/>
              <a:pathLst>
                <a:path w="19" h="1063">
                  <a:moveTo>
                    <a:pt x="19" y="0"/>
                  </a:moveTo>
                  <a:lnTo>
                    <a:pt x="0" y="0"/>
                  </a:lnTo>
                  <a:lnTo>
                    <a:pt x="0" y="1063"/>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428" y="3573"/>
              <a:ext cx="0" cy="132"/>
            </a:xfrm>
            <a:custGeom>
              <a:avLst/>
              <a:gdLst>
                <a:gd name="T0" fmla="*/ 494 h 494"/>
                <a:gd name="T1" fmla="*/ 494 h 494"/>
                <a:gd name="T2" fmla="*/ 0 h 494"/>
              </a:gdLst>
              <a:ahLst/>
              <a:cxnLst>
                <a:cxn ang="0">
                  <a:pos x="0" y="T0"/>
                </a:cxn>
                <a:cxn ang="0">
                  <a:pos x="0" y="T1"/>
                </a:cxn>
                <a:cxn ang="0">
                  <a:pos x="0" y="T2"/>
                </a:cxn>
              </a:cxnLst>
              <a:rect l="0" t="0" r="r" b="b"/>
              <a:pathLst>
                <a:path h="494">
                  <a:moveTo>
                    <a:pt x="0" y="494"/>
                  </a:moveTo>
                  <a:lnTo>
                    <a:pt x="0" y="494"/>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408" y="2490"/>
              <a:ext cx="4" cy="84"/>
            </a:xfrm>
            <a:custGeom>
              <a:avLst/>
              <a:gdLst>
                <a:gd name="T0" fmla="*/ 19 w 19"/>
                <a:gd name="T1" fmla="*/ 316 h 316"/>
                <a:gd name="T2" fmla="*/ 0 w 19"/>
                <a:gd name="T3" fmla="*/ 316 h 316"/>
                <a:gd name="T4" fmla="*/ 0 w 19"/>
                <a:gd name="T5" fmla="*/ 0 h 316"/>
              </a:gdLst>
              <a:ahLst/>
              <a:cxnLst>
                <a:cxn ang="0">
                  <a:pos x="T0" y="T1"/>
                </a:cxn>
                <a:cxn ang="0">
                  <a:pos x="T2" y="T3"/>
                </a:cxn>
                <a:cxn ang="0">
                  <a:pos x="T4" y="T5"/>
                </a:cxn>
              </a:cxnLst>
              <a:rect l="0" t="0" r="r" b="b"/>
              <a:pathLst>
                <a:path w="19" h="316">
                  <a:moveTo>
                    <a:pt x="19" y="316"/>
                  </a:moveTo>
                  <a:lnTo>
                    <a:pt x="0" y="316"/>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437" y="3779"/>
              <a:ext cx="0" cy="63"/>
            </a:xfrm>
            <a:custGeom>
              <a:avLst/>
              <a:gdLst>
                <a:gd name="T0" fmla="*/ 237 h 237"/>
                <a:gd name="T1" fmla="*/ 237 h 237"/>
                <a:gd name="T2" fmla="*/ 0 h 237"/>
              </a:gdLst>
              <a:ahLst/>
              <a:cxnLst>
                <a:cxn ang="0">
                  <a:pos x="0" y="T0"/>
                </a:cxn>
                <a:cxn ang="0">
                  <a:pos x="0" y="T1"/>
                </a:cxn>
                <a:cxn ang="0">
                  <a:pos x="0" y="T2"/>
                </a:cxn>
              </a:cxnLst>
              <a:rect l="0" t="0" r="r" b="b"/>
              <a:pathLst>
                <a:path h="237">
                  <a:moveTo>
                    <a:pt x="0"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393" y="2971"/>
              <a:ext cx="5" cy="186"/>
            </a:xfrm>
            <a:custGeom>
              <a:avLst/>
              <a:gdLst>
                <a:gd name="T0" fmla="*/ 19 w 19"/>
                <a:gd name="T1" fmla="*/ 694 h 694"/>
                <a:gd name="T2" fmla="*/ 0 w 19"/>
                <a:gd name="T3" fmla="*/ 694 h 694"/>
                <a:gd name="T4" fmla="*/ 0 w 19"/>
                <a:gd name="T5" fmla="*/ 0 h 694"/>
              </a:gdLst>
              <a:ahLst/>
              <a:cxnLst>
                <a:cxn ang="0">
                  <a:pos x="T0" y="T1"/>
                </a:cxn>
                <a:cxn ang="0">
                  <a:pos x="T2" y="T3"/>
                </a:cxn>
                <a:cxn ang="0">
                  <a:pos x="T4" y="T5"/>
                </a:cxn>
              </a:cxnLst>
              <a:rect l="0" t="0" r="r" b="b"/>
              <a:pathLst>
                <a:path w="19" h="694">
                  <a:moveTo>
                    <a:pt x="19" y="694"/>
                  </a:moveTo>
                  <a:lnTo>
                    <a:pt x="0" y="694"/>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1287" y="736"/>
              <a:ext cx="758" cy="63"/>
            </a:xfrm>
            <a:custGeom>
              <a:avLst/>
              <a:gdLst>
                <a:gd name="T0" fmla="*/ 3045 w 3045"/>
                <a:gd name="T1" fmla="*/ 237 h 237"/>
                <a:gd name="T2" fmla="*/ 0 w 3045"/>
                <a:gd name="T3" fmla="*/ 237 h 237"/>
                <a:gd name="T4" fmla="*/ 0 w 3045"/>
                <a:gd name="T5" fmla="*/ 0 h 237"/>
              </a:gdLst>
              <a:ahLst/>
              <a:cxnLst>
                <a:cxn ang="0">
                  <a:pos x="T0" y="T1"/>
                </a:cxn>
                <a:cxn ang="0">
                  <a:pos x="T2" y="T3"/>
                </a:cxn>
                <a:cxn ang="0">
                  <a:pos x="T4" y="T5"/>
                </a:cxn>
              </a:cxnLst>
              <a:rect l="0" t="0" r="r" b="b"/>
              <a:pathLst>
                <a:path w="3045" h="237">
                  <a:moveTo>
                    <a:pt x="3045"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388" y="2836"/>
              <a:ext cx="5" cy="135"/>
            </a:xfrm>
            <a:custGeom>
              <a:avLst/>
              <a:gdLst>
                <a:gd name="T0" fmla="*/ 20 w 20"/>
                <a:gd name="T1" fmla="*/ 505 h 505"/>
                <a:gd name="T2" fmla="*/ 0 w 20"/>
                <a:gd name="T3" fmla="*/ 505 h 505"/>
                <a:gd name="T4" fmla="*/ 0 w 20"/>
                <a:gd name="T5" fmla="*/ 0 h 505"/>
              </a:gdLst>
              <a:ahLst/>
              <a:cxnLst>
                <a:cxn ang="0">
                  <a:pos x="T0" y="T1"/>
                </a:cxn>
                <a:cxn ang="0">
                  <a:pos x="T2" y="T3"/>
                </a:cxn>
                <a:cxn ang="0">
                  <a:pos x="T4" y="T5"/>
                </a:cxn>
              </a:cxnLst>
              <a:rect l="0" t="0" r="r" b="b"/>
              <a:pathLst>
                <a:path w="20" h="505">
                  <a:moveTo>
                    <a:pt x="20" y="505"/>
                  </a:moveTo>
                  <a:lnTo>
                    <a:pt x="0" y="50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427" y="2934"/>
              <a:ext cx="24" cy="63"/>
            </a:xfrm>
            <a:custGeom>
              <a:avLst/>
              <a:gdLst>
                <a:gd name="T0" fmla="*/ 97 w 97"/>
                <a:gd name="T1" fmla="*/ 237 h 237"/>
                <a:gd name="T2" fmla="*/ 0 w 97"/>
                <a:gd name="T3" fmla="*/ 237 h 237"/>
                <a:gd name="T4" fmla="*/ 0 w 97"/>
                <a:gd name="T5" fmla="*/ 0 h 237"/>
              </a:gdLst>
              <a:ahLst/>
              <a:cxnLst>
                <a:cxn ang="0">
                  <a:pos x="T0" y="T1"/>
                </a:cxn>
                <a:cxn ang="0">
                  <a:pos x="T2" y="T3"/>
                </a:cxn>
                <a:cxn ang="0">
                  <a:pos x="T4" y="T5"/>
                </a:cxn>
              </a:cxnLst>
              <a:rect l="0" t="0" r="r" b="b"/>
              <a:pathLst>
                <a:path w="97" h="237">
                  <a:moveTo>
                    <a:pt x="97"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231" y="1216"/>
              <a:ext cx="0" cy="247"/>
            </a:xfrm>
            <a:custGeom>
              <a:avLst/>
              <a:gdLst>
                <a:gd name="T0" fmla="*/ 925 h 925"/>
                <a:gd name="T1" fmla="*/ 925 h 925"/>
                <a:gd name="T2" fmla="*/ 0 h 925"/>
              </a:gdLst>
              <a:ahLst/>
              <a:cxnLst>
                <a:cxn ang="0">
                  <a:pos x="0" y="T0"/>
                </a:cxn>
                <a:cxn ang="0">
                  <a:pos x="0" y="T1"/>
                </a:cxn>
                <a:cxn ang="0">
                  <a:pos x="0" y="T2"/>
                </a:cxn>
              </a:cxnLst>
              <a:rect l="0" t="0" r="r" b="b"/>
              <a:pathLst>
                <a:path h="925">
                  <a:moveTo>
                    <a:pt x="0" y="925"/>
                  </a:moveTo>
                  <a:lnTo>
                    <a:pt x="0" y="92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418" y="3380"/>
              <a:ext cx="10" cy="193"/>
            </a:xfrm>
            <a:custGeom>
              <a:avLst/>
              <a:gdLst>
                <a:gd name="T0" fmla="*/ 39 w 39"/>
                <a:gd name="T1" fmla="*/ 721 h 721"/>
                <a:gd name="T2" fmla="*/ 0 w 39"/>
                <a:gd name="T3" fmla="*/ 721 h 721"/>
                <a:gd name="T4" fmla="*/ 0 w 39"/>
                <a:gd name="T5" fmla="*/ 0 h 721"/>
              </a:gdLst>
              <a:ahLst/>
              <a:cxnLst>
                <a:cxn ang="0">
                  <a:pos x="T0" y="T1"/>
                </a:cxn>
                <a:cxn ang="0">
                  <a:pos x="T2" y="T3"/>
                </a:cxn>
                <a:cxn ang="0">
                  <a:pos x="T4" y="T5"/>
                </a:cxn>
              </a:cxnLst>
              <a:rect l="0" t="0" r="r" b="b"/>
              <a:pathLst>
                <a:path w="39" h="721">
                  <a:moveTo>
                    <a:pt x="39" y="721"/>
                  </a:moveTo>
                  <a:lnTo>
                    <a:pt x="0" y="721"/>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231" y="968"/>
              <a:ext cx="158" cy="248"/>
            </a:xfrm>
            <a:custGeom>
              <a:avLst/>
              <a:gdLst>
                <a:gd name="T0" fmla="*/ 634 w 634"/>
                <a:gd name="T1" fmla="*/ 0 h 925"/>
                <a:gd name="T2" fmla="*/ 0 w 634"/>
                <a:gd name="T3" fmla="*/ 0 h 925"/>
                <a:gd name="T4" fmla="*/ 0 w 634"/>
                <a:gd name="T5" fmla="*/ 925 h 925"/>
              </a:gdLst>
              <a:ahLst/>
              <a:cxnLst>
                <a:cxn ang="0">
                  <a:pos x="T0" y="T1"/>
                </a:cxn>
                <a:cxn ang="0">
                  <a:pos x="T2" y="T3"/>
                </a:cxn>
                <a:cxn ang="0">
                  <a:pos x="T4" y="T5"/>
                </a:cxn>
              </a:cxnLst>
              <a:rect l="0" t="0" r="r" b="b"/>
              <a:pathLst>
                <a:path w="634" h="925">
                  <a:moveTo>
                    <a:pt x="634" y="0"/>
                  </a:moveTo>
                  <a:lnTo>
                    <a:pt x="0" y="0"/>
                  </a:lnTo>
                  <a:lnTo>
                    <a:pt x="0" y="92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451" y="2955"/>
              <a:ext cx="10" cy="42"/>
            </a:xfrm>
            <a:custGeom>
              <a:avLst/>
              <a:gdLst>
                <a:gd name="T0" fmla="*/ 38 w 38"/>
                <a:gd name="T1" fmla="*/ 0 h 158"/>
                <a:gd name="T2" fmla="*/ 0 w 38"/>
                <a:gd name="T3" fmla="*/ 0 h 158"/>
                <a:gd name="T4" fmla="*/ 0 w 38"/>
                <a:gd name="T5" fmla="*/ 158 h 158"/>
              </a:gdLst>
              <a:ahLst/>
              <a:cxnLst>
                <a:cxn ang="0">
                  <a:pos x="T0" y="T1"/>
                </a:cxn>
                <a:cxn ang="0">
                  <a:pos x="T2" y="T3"/>
                </a:cxn>
                <a:cxn ang="0">
                  <a:pos x="T4" y="T5"/>
                </a:cxn>
              </a:cxnLst>
              <a:rect l="0" t="0" r="r" b="b"/>
              <a:pathLst>
                <a:path w="38" h="158">
                  <a:moveTo>
                    <a:pt x="38"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74" y="1602"/>
              <a:ext cx="9" cy="79"/>
            </a:xfrm>
            <a:custGeom>
              <a:avLst/>
              <a:gdLst>
                <a:gd name="T0" fmla="*/ 39 w 39"/>
                <a:gd name="T1" fmla="*/ 0 h 296"/>
                <a:gd name="T2" fmla="*/ 0 w 39"/>
                <a:gd name="T3" fmla="*/ 0 h 296"/>
                <a:gd name="T4" fmla="*/ 0 w 39"/>
                <a:gd name="T5" fmla="*/ 296 h 296"/>
              </a:gdLst>
              <a:ahLst/>
              <a:cxnLst>
                <a:cxn ang="0">
                  <a:pos x="T0" y="T1"/>
                </a:cxn>
                <a:cxn ang="0">
                  <a:pos x="T2" y="T3"/>
                </a:cxn>
                <a:cxn ang="0">
                  <a:pos x="T4" y="T5"/>
                </a:cxn>
              </a:cxnLst>
              <a:rect l="0" t="0" r="r" b="b"/>
              <a:pathLst>
                <a:path w="39" h="296">
                  <a:moveTo>
                    <a:pt x="39" y="0"/>
                  </a:moveTo>
                  <a:lnTo>
                    <a:pt x="0" y="0"/>
                  </a:lnTo>
                  <a:lnTo>
                    <a:pt x="0" y="296"/>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423" y="3124"/>
              <a:ext cx="0" cy="63"/>
            </a:xfrm>
            <a:custGeom>
              <a:avLst/>
              <a:gdLst>
                <a:gd name="T0" fmla="*/ 0 h 237"/>
                <a:gd name="T1" fmla="*/ 0 h 237"/>
                <a:gd name="T2" fmla="*/ 237 h 237"/>
              </a:gdLst>
              <a:ahLst/>
              <a:cxnLst>
                <a:cxn ang="0">
                  <a:pos x="0" y="T0"/>
                </a:cxn>
                <a:cxn ang="0">
                  <a:pos x="0" y="T1"/>
                </a:cxn>
                <a:cxn ang="0">
                  <a:pos x="0" y="T2"/>
                </a:cxn>
              </a:cxnLst>
              <a:rect l="0" t="0" r="r" b="b"/>
              <a:pathLst>
                <a:path h="237">
                  <a:moveTo>
                    <a:pt x="0"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98" y="2934"/>
              <a:ext cx="29" cy="223"/>
            </a:xfrm>
            <a:custGeom>
              <a:avLst/>
              <a:gdLst>
                <a:gd name="T0" fmla="*/ 116 w 116"/>
                <a:gd name="T1" fmla="*/ 0 h 835"/>
                <a:gd name="T2" fmla="*/ 0 w 116"/>
                <a:gd name="T3" fmla="*/ 0 h 835"/>
                <a:gd name="T4" fmla="*/ 0 w 116"/>
                <a:gd name="T5" fmla="*/ 835 h 835"/>
              </a:gdLst>
              <a:ahLst/>
              <a:cxnLst>
                <a:cxn ang="0">
                  <a:pos x="T0" y="T1"/>
                </a:cxn>
                <a:cxn ang="0">
                  <a:pos x="T2" y="T3"/>
                </a:cxn>
                <a:cxn ang="0">
                  <a:pos x="T4" y="T5"/>
                </a:cxn>
              </a:cxnLst>
              <a:rect l="0" t="0" r="r" b="b"/>
              <a:pathLst>
                <a:path w="116" h="835">
                  <a:moveTo>
                    <a:pt x="116" y="0"/>
                  </a:moveTo>
                  <a:lnTo>
                    <a:pt x="0" y="0"/>
                  </a:lnTo>
                  <a:lnTo>
                    <a:pt x="0" y="83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442" y="3504"/>
              <a:ext cx="0" cy="43"/>
            </a:xfrm>
            <a:custGeom>
              <a:avLst/>
              <a:gdLst>
                <a:gd name="T0" fmla="*/ 158 h 158"/>
                <a:gd name="T1" fmla="*/ 158 h 158"/>
                <a:gd name="T2" fmla="*/ 0 h 158"/>
              </a:gdLst>
              <a:ahLst/>
              <a:cxnLst>
                <a:cxn ang="0">
                  <a:pos x="0" y="T0"/>
                </a:cxn>
                <a:cxn ang="0">
                  <a:pos x="0" y="T1"/>
                </a:cxn>
                <a:cxn ang="0">
                  <a:pos x="0" y="T2"/>
                </a:cxn>
              </a:cxnLst>
              <a:rect l="0" t="0" r="r" b="b"/>
              <a:pathLst>
                <a:path h="158">
                  <a:moveTo>
                    <a:pt x="0"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93" y="2786"/>
              <a:ext cx="15" cy="185"/>
            </a:xfrm>
            <a:custGeom>
              <a:avLst/>
              <a:gdLst>
                <a:gd name="T0" fmla="*/ 57 w 57"/>
                <a:gd name="T1" fmla="*/ 0 h 694"/>
                <a:gd name="T2" fmla="*/ 0 w 57"/>
                <a:gd name="T3" fmla="*/ 0 h 694"/>
                <a:gd name="T4" fmla="*/ 0 w 57"/>
                <a:gd name="T5" fmla="*/ 694 h 694"/>
              </a:gdLst>
              <a:ahLst/>
              <a:cxnLst>
                <a:cxn ang="0">
                  <a:pos x="T0" y="T1"/>
                </a:cxn>
                <a:cxn ang="0">
                  <a:pos x="T2" y="T3"/>
                </a:cxn>
                <a:cxn ang="0">
                  <a:pos x="T4" y="T5"/>
                </a:cxn>
              </a:cxnLst>
              <a:rect l="0" t="0" r="r" b="b"/>
              <a:pathLst>
                <a:path w="57" h="694">
                  <a:moveTo>
                    <a:pt x="57" y="0"/>
                  </a:moveTo>
                  <a:lnTo>
                    <a:pt x="0" y="0"/>
                  </a:lnTo>
                  <a:lnTo>
                    <a:pt x="0" y="694"/>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238" y="1174"/>
              <a:ext cx="4" cy="80"/>
            </a:xfrm>
            <a:custGeom>
              <a:avLst/>
              <a:gdLst>
                <a:gd name="T0" fmla="*/ 16 w 16"/>
                <a:gd name="T1" fmla="*/ 296 h 296"/>
                <a:gd name="T2" fmla="*/ 0 w 16"/>
                <a:gd name="T3" fmla="*/ 296 h 296"/>
                <a:gd name="T4" fmla="*/ 0 w 16"/>
                <a:gd name="T5" fmla="*/ 0 h 296"/>
              </a:gdLst>
              <a:ahLst/>
              <a:cxnLst>
                <a:cxn ang="0">
                  <a:pos x="T0" y="T1"/>
                </a:cxn>
                <a:cxn ang="0">
                  <a:pos x="T2" y="T3"/>
                </a:cxn>
                <a:cxn ang="0">
                  <a:pos x="T4" y="T5"/>
                </a:cxn>
              </a:cxnLst>
              <a:rect l="0" t="0" r="r" b="b"/>
              <a:pathLst>
                <a:path w="16" h="296">
                  <a:moveTo>
                    <a:pt x="16" y="296"/>
                  </a:moveTo>
                  <a:lnTo>
                    <a:pt x="0" y="296"/>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408" y="2405"/>
              <a:ext cx="0" cy="85"/>
            </a:xfrm>
            <a:custGeom>
              <a:avLst/>
              <a:gdLst>
                <a:gd name="T0" fmla="*/ 0 h 316"/>
                <a:gd name="T1" fmla="*/ 0 h 316"/>
                <a:gd name="T2" fmla="*/ 316 h 316"/>
              </a:gdLst>
              <a:ahLst/>
              <a:cxnLst>
                <a:cxn ang="0">
                  <a:pos x="0" y="T0"/>
                </a:cxn>
                <a:cxn ang="0">
                  <a:pos x="0" y="T1"/>
                </a:cxn>
                <a:cxn ang="0">
                  <a:pos x="0" y="T2"/>
                </a:cxn>
              </a:cxnLst>
              <a:rect l="0" t="0" r="r" b="b"/>
              <a:pathLst>
                <a:path h="316">
                  <a:moveTo>
                    <a:pt x="0" y="0"/>
                  </a:moveTo>
                  <a:lnTo>
                    <a:pt x="0" y="0"/>
                  </a:lnTo>
                  <a:lnTo>
                    <a:pt x="0" y="316"/>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412" y="2574"/>
              <a:ext cx="10" cy="43"/>
            </a:xfrm>
            <a:custGeom>
              <a:avLst/>
              <a:gdLst>
                <a:gd name="T0" fmla="*/ 39 w 39"/>
                <a:gd name="T1" fmla="*/ 158 h 158"/>
                <a:gd name="T2" fmla="*/ 0 w 39"/>
                <a:gd name="T3" fmla="*/ 158 h 158"/>
                <a:gd name="T4" fmla="*/ 0 w 39"/>
                <a:gd name="T5" fmla="*/ 0 h 158"/>
              </a:gdLst>
              <a:ahLst/>
              <a:cxnLst>
                <a:cxn ang="0">
                  <a:pos x="T0" y="T1"/>
                </a:cxn>
                <a:cxn ang="0">
                  <a:pos x="T2" y="T3"/>
                </a:cxn>
                <a:cxn ang="0">
                  <a:pos x="T4" y="T5"/>
                </a:cxn>
              </a:cxnLst>
              <a:rect l="0" t="0" r="r" b="b"/>
              <a:pathLst>
                <a:path w="39" h="158">
                  <a:moveTo>
                    <a:pt x="39"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1278" y="662"/>
              <a:ext cx="9" cy="74"/>
            </a:xfrm>
            <a:custGeom>
              <a:avLst/>
              <a:gdLst>
                <a:gd name="T0" fmla="*/ 33 w 33"/>
                <a:gd name="T1" fmla="*/ 277 h 277"/>
                <a:gd name="T2" fmla="*/ 0 w 33"/>
                <a:gd name="T3" fmla="*/ 277 h 277"/>
                <a:gd name="T4" fmla="*/ 0 w 33"/>
                <a:gd name="T5" fmla="*/ 0 h 277"/>
              </a:gdLst>
              <a:ahLst/>
              <a:cxnLst>
                <a:cxn ang="0">
                  <a:pos x="T0" y="T1"/>
                </a:cxn>
                <a:cxn ang="0">
                  <a:pos x="T2" y="T3"/>
                </a:cxn>
                <a:cxn ang="0">
                  <a:pos x="T4" y="T5"/>
                </a:cxn>
              </a:cxnLst>
              <a:rect l="0" t="0" r="r" b="b"/>
              <a:pathLst>
                <a:path w="33" h="277">
                  <a:moveTo>
                    <a:pt x="33" y="277"/>
                  </a:moveTo>
                  <a:lnTo>
                    <a:pt x="0" y="27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329" y="1751"/>
              <a:ext cx="40" cy="234"/>
            </a:xfrm>
            <a:custGeom>
              <a:avLst/>
              <a:gdLst>
                <a:gd name="T0" fmla="*/ 159 w 159"/>
                <a:gd name="T1" fmla="*/ 874 h 874"/>
                <a:gd name="T2" fmla="*/ 0 w 159"/>
                <a:gd name="T3" fmla="*/ 874 h 874"/>
                <a:gd name="T4" fmla="*/ 0 w 159"/>
                <a:gd name="T5" fmla="*/ 0 h 874"/>
              </a:gdLst>
              <a:ahLst/>
              <a:cxnLst>
                <a:cxn ang="0">
                  <a:pos x="T0" y="T1"/>
                </a:cxn>
                <a:cxn ang="0">
                  <a:pos x="T2" y="T3"/>
                </a:cxn>
                <a:cxn ang="0">
                  <a:pos x="T4" y="T5"/>
                </a:cxn>
              </a:cxnLst>
              <a:rect l="0" t="0" r="r" b="b"/>
              <a:pathLst>
                <a:path w="159" h="874">
                  <a:moveTo>
                    <a:pt x="159" y="874"/>
                  </a:moveTo>
                  <a:lnTo>
                    <a:pt x="0" y="874"/>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383" y="2552"/>
              <a:ext cx="5" cy="284"/>
            </a:xfrm>
            <a:custGeom>
              <a:avLst/>
              <a:gdLst>
                <a:gd name="T0" fmla="*/ 20 w 20"/>
                <a:gd name="T1" fmla="*/ 1062 h 1062"/>
                <a:gd name="T2" fmla="*/ 0 w 20"/>
                <a:gd name="T3" fmla="*/ 1062 h 1062"/>
                <a:gd name="T4" fmla="*/ 0 w 20"/>
                <a:gd name="T5" fmla="*/ 0 h 1062"/>
              </a:gdLst>
              <a:ahLst/>
              <a:cxnLst>
                <a:cxn ang="0">
                  <a:pos x="T0" y="T1"/>
                </a:cxn>
                <a:cxn ang="0">
                  <a:pos x="T2" y="T3"/>
                </a:cxn>
                <a:cxn ang="0">
                  <a:pos x="T4" y="T5"/>
                </a:cxn>
              </a:cxnLst>
              <a:rect l="0" t="0" r="r" b="b"/>
              <a:pathLst>
                <a:path w="20" h="1062">
                  <a:moveTo>
                    <a:pt x="20" y="1062"/>
                  </a:moveTo>
                  <a:lnTo>
                    <a:pt x="0" y="1062"/>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388" y="2701"/>
              <a:ext cx="39" cy="135"/>
            </a:xfrm>
            <a:custGeom>
              <a:avLst/>
              <a:gdLst>
                <a:gd name="T0" fmla="*/ 155 w 155"/>
                <a:gd name="T1" fmla="*/ 0 h 505"/>
                <a:gd name="T2" fmla="*/ 0 w 155"/>
                <a:gd name="T3" fmla="*/ 0 h 505"/>
                <a:gd name="T4" fmla="*/ 0 w 155"/>
                <a:gd name="T5" fmla="*/ 505 h 505"/>
              </a:gdLst>
              <a:ahLst/>
              <a:cxnLst>
                <a:cxn ang="0">
                  <a:pos x="T0" y="T1"/>
                </a:cxn>
                <a:cxn ang="0">
                  <a:pos x="T2" y="T3"/>
                </a:cxn>
                <a:cxn ang="0">
                  <a:pos x="T4" y="T5"/>
                </a:cxn>
              </a:cxnLst>
              <a:rect l="0" t="0" r="r" b="b"/>
              <a:pathLst>
                <a:path w="155" h="505">
                  <a:moveTo>
                    <a:pt x="155" y="0"/>
                  </a:moveTo>
                  <a:lnTo>
                    <a:pt x="0" y="0"/>
                  </a:lnTo>
                  <a:lnTo>
                    <a:pt x="0" y="505"/>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355" y="1391"/>
              <a:ext cx="6" cy="42"/>
            </a:xfrm>
            <a:custGeom>
              <a:avLst/>
              <a:gdLst>
                <a:gd name="T0" fmla="*/ 25 w 25"/>
                <a:gd name="T1" fmla="*/ 158 h 158"/>
                <a:gd name="T2" fmla="*/ 0 w 25"/>
                <a:gd name="T3" fmla="*/ 158 h 158"/>
                <a:gd name="T4" fmla="*/ 0 w 25"/>
                <a:gd name="T5" fmla="*/ 0 h 158"/>
              </a:gdLst>
              <a:ahLst/>
              <a:cxnLst>
                <a:cxn ang="0">
                  <a:pos x="T0" y="T1"/>
                </a:cxn>
                <a:cxn ang="0">
                  <a:pos x="T2" y="T3"/>
                </a:cxn>
                <a:cxn ang="0">
                  <a:pos x="T4" y="T5"/>
                </a:cxn>
              </a:cxnLst>
              <a:rect l="0" t="0" r="r" b="b"/>
              <a:pathLst>
                <a:path w="25" h="158">
                  <a:moveTo>
                    <a:pt x="25"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Freeform 68"/>
            <p:cNvSpPr>
              <a:spLocks/>
            </p:cNvSpPr>
            <p:nvPr/>
          </p:nvSpPr>
          <p:spPr bwMode="auto">
            <a:xfrm>
              <a:off x="432" y="3209"/>
              <a:ext cx="30" cy="42"/>
            </a:xfrm>
            <a:custGeom>
              <a:avLst/>
              <a:gdLst>
                <a:gd name="T0" fmla="*/ 120 w 120"/>
                <a:gd name="T1" fmla="*/ 0 h 158"/>
                <a:gd name="T2" fmla="*/ 0 w 120"/>
                <a:gd name="T3" fmla="*/ 0 h 158"/>
                <a:gd name="T4" fmla="*/ 0 w 120"/>
                <a:gd name="T5" fmla="*/ 158 h 158"/>
              </a:gdLst>
              <a:ahLst/>
              <a:cxnLst>
                <a:cxn ang="0">
                  <a:pos x="T0" y="T1"/>
                </a:cxn>
                <a:cxn ang="0">
                  <a:pos x="T2" y="T3"/>
                </a:cxn>
                <a:cxn ang="0">
                  <a:pos x="T4" y="T5"/>
                </a:cxn>
              </a:cxnLst>
              <a:rect l="0" t="0" r="r" b="b"/>
              <a:pathLst>
                <a:path w="120" h="158">
                  <a:moveTo>
                    <a:pt x="120"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69"/>
            <p:cNvSpPr>
              <a:spLocks/>
            </p:cNvSpPr>
            <p:nvPr/>
          </p:nvSpPr>
          <p:spPr bwMode="auto">
            <a:xfrm>
              <a:off x="393" y="1898"/>
              <a:ext cx="29" cy="42"/>
            </a:xfrm>
            <a:custGeom>
              <a:avLst/>
              <a:gdLst>
                <a:gd name="T0" fmla="*/ 116 w 116"/>
                <a:gd name="T1" fmla="*/ 158 h 158"/>
                <a:gd name="T2" fmla="*/ 0 w 116"/>
                <a:gd name="T3" fmla="*/ 158 h 158"/>
                <a:gd name="T4" fmla="*/ 0 w 116"/>
                <a:gd name="T5" fmla="*/ 0 h 158"/>
              </a:gdLst>
              <a:ahLst/>
              <a:cxnLst>
                <a:cxn ang="0">
                  <a:pos x="T0" y="T1"/>
                </a:cxn>
                <a:cxn ang="0">
                  <a:pos x="T2" y="T3"/>
                </a:cxn>
                <a:cxn ang="0">
                  <a:pos x="T4" y="T5"/>
                </a:cxn>
              </a:cxnLst>
              <a:rect l="0" t="0" r="r" b="b"/>
              <a:pathLst>
                <a:path w="116" h="158">
                  <a:moveTo>
                    <a:pt x="116"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242" y="1179"/>
              <a:ext cx="79" cy="75"/>
            </a:xfrm>
            <a:custGeom>
              <a:avLst/>
              <a:gdLst>
                <a:gd name="T0" fmla="*/ 318 w 318"/>
                <a:gd name="T1" fmla="*/ 0 h 277"/>
                <a:gd name="T2" fmla="*/ 0 w 318"/>
                <a:gd name="T3" fmla="*/ 0 h 277"/>
                <a:gd name="T4" fmla="*/ 0 w 318"/>
                <a:gd name="T5" fmla="*/ 277 h 277"/>
              </a:gdLst>
              <a:ahLst/>
              <a:cxnLst>
                <a:cxn ang="0">
                  <a:pos x="T0" y="T1"/>
                </a:cxn>
                <a:cxn ang="0">
                  <a:pos x="T2" y="T3"/>
                </a:cxn>
                <a:cxn ang="0">
                  <a:pos x="T4" y="T5"/>
                </a:cxn>
              </a:cxnLst>
              <a:rect l="0" t="0" r="r" b="b"/>
              <a:pathLst>
                <a:path w="318" h="277">
                  <a:moveTo>
                    <a:pt x="318" y="0"/>
                  </a:moveTo>
                  <a:lnTo>
                    <a:pt x="0" y="0"/>
                  </a:lnTo>
                  <a:lnTo>
                    <a:pt x="0" y="27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71"/>
            <p:cNvSpPr>
              <a:spLocks/>
            </p:cNvSpPr>
            <p:nvPr/>
          </p:nvSpPr>
          <p:spPr bwMode="auto">
            <a:xfrm>
              <a:off x="355" y="1264"/>
              <a:ext cx="29" cy="64"/>
            </a:xfrm>
            <a:custGeom>
              <a:avLst/>
              <a:gdLst>
                <a:gd name="T0" fmla="*/ 118 w 118"/>
                <a:gd name="T1" fmla="*/ 0 h 238"/>
                <a:gd name="T2" fmla="*/ 0 w 118"/>
                <a:gd name="T3" fmla="*/ 0 h 238"/>
                <a:gd name="T4" fmla="*/ 0 w 118"/>
                <a:gd name="T5" fmla="*/ 238 h 238"/>
              </a:gdLst>
              <a:ahLst/>
              <a:cxnLst>
                <a:cxn ang="0">
                  <a:pos x="T0" y="T1"/>
                </a:cxn>
                <a:cxn ang="0">
                  <a:pos x="T2" y="T3"/>
                </a:cxn>
                <a:cxn ang="0">
                  <a:pos x="T4" y="T5"/>
                </a:cxn>
              </a:cxnLst>
              <a:rect l="0" t="0" r="r" b="b"/>
              <a:pathLst>
                <a:path w="118" h="238">
                  <a:moveTo>
                    <a:pt x="118" y="0"/>
                  </a:moveTo>
                  <a:lnTo>
                    <a:pt x="0" y="0"/>
                  </a:lnTo>
                  <a:lnTo>
                    <a:pt x="0" y="23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388" y="1771"/>
              <a:ext cx="34" cy="64"/>
            </a:xfrm>
            <a:custGeom>
              <a:avLst/>
              <a:gdLst>
                <a:gd name="T0" fmla="*/ 135 w 135"/>
                <a:gd name="T1" fmla="*/ 0 h 237"/>
                <a:gd name="T2" fmla="*/ 0 w 135"/>
                <a:gd name="T3" fmla="*/ 0 h 237"/>
                <a:gd name="T4" fmla="*/ 0 w 135"/>
                <a:gd name="T5" fmla="*/ 237 h 237"/>
              </a:gdLst>
              <a:ahLst/>
              <a:cxnLst>
                <a:cxn ang="0">
                  <a:pos x="T0" y="T1"/>
                </a:cxn>
                <a:cxn ang="0">
                  <a:pos x="T2" y="T3"/>
                </a:cxn>
                <a:cxn ang="0">
                  <a:pos x="T4" y="T5"/>
                </a:cxn>
              </a:cxnLst>
              <a:rect l="0" t="0" r="r" b="b"/>
              <a:pathLst>
                <a:path w="135" h="237">
                  <a:moveTo>
                    <a:pt x="135"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427" y="2870"/>
              <a:ext cx="0" cy="64"/>
            </a:xfrm>
            <a:custGeom>
              <a:avLst/>
              <a:gdLst>
                <a:gd name="T0" fmla="*/ 0 h 237"/>
                <a:gd name="T1" fmla="*/ 0 h 237"/>
                <a:gd name="T2" fmla="*/ 237 h 237"/>
              </a:gdLst>
              <a:ahLst/>
              <a:cxnLst>
                <a:cxn ang="0">
                  <a:pos x="0" y="T0"/>
                </a:cxn>
                <a:cxn ang="0">
                  <a:pos x="0" y="T1"/>
                </a:cxn>
                <a:cxn ang="0">
                  <a:pos x="0" y="T2"/>
                </a:cxn>
              </a:cxnLst>
              <a:rect l="0" t="0" r="r" b="b"/>
              <a:pathLst>
                <a:path h="237">
                  <a:moveTo>
                    <a:pt x="0" y="0"/>
                  </a:moveTo>
                  <a:lnTo>
                    <a:pt x="0" y="0"/>
                  </a:lnTo>
                  <a:lnTo>
                    <a:pt x="0" y="23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398" y="3157"/>
              <a:ext cx="20" cy="223"/>
            </a:xfrm>
            <a:custGeom>
              <a:avLst/>
              <a:gdLst>
                <a:gd name="T0" fmla="*/ 79 w 79"/>
                <a:gd name="T1" fmla="*/ 835 h 835"/>
                <a:gd name="T2" fmla="*/ 0 w 79"/>
                <a:gd name="T3" fmla="*/ 835 h 835"/>
                <a:gd name="T4" fmla="*/ 0 w 79"/>
                <a:gd name="T5" fmla="*/ 0 h 835"/>
              </a:gdLst>
              <a:ahLst/>
              <a:cxnLst>
                <a:cxn ang="0">
                  <a:pos x="T0" y="T1"/>
                </a:cxn>
                <a:cxn ang="0">
                  <a:pos x="T2" y="T3"/>
                </a:cxn>
                <a:cxn ang="0">
                  <a:pos x="T4" y="T5"/>
                </a:cxn>
              </a:cxnLst>
              <a:rect l="0" t="0" r="r" b="b"/>
              <a:pathLst>
                <a:path w="79" h="835">
                  <a:moveTo>
                    <a:pt x="79" y="835"/>
                  </a:moveTo>
                  <a:lnTo>
                    <a:pt x="0" y="835"/>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355" y="1328"/>
              <a:ext cx="0" cy="63"/>
            </a:xfrm>
            <a:custGeom>
              <a:avLst/>
              <a:gdLst>
                <a:gd name="T0" fmla="*/ 237 h 237"/>
                <a:gd name="T1" fmla="*/ 237 h 237"/>
                <a:gd name="T2" fmla="*/ 0 h 237"/>
              </a:gdLst>
              <a:ahLst/>
              <a:cxnLst>
                <a:cxn ang="0">
                  <a:pos x="0" y="T0"/>
                </a:cxn>
                <a:cxn ang="0">
                  <a:pos x="0" y="T1"/>
                </a:cxn>
                <a:cxn ang="0">
                  <a:pos x="0" y="T2"/>
                </a:cxn>
              </a:cxnLst>
              <a:rect l="0" t="0" r="r" b="b"/>
              <a:pathLst>
                <a:path h="237">
                  <a:moveTo>
                    <a:pt x="0"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432" y="3251"/>
              <a:ext cx="0" cy="42"/>
            </a:xfrm>
            <a:custGeom>
              <a:avLst/>
              <a:gdLst>
                <a:gd name="T0" fmla="*/ 158 h 158"/>
                <a:gd name="T1" fmla="*/ 158 h 158"/>
                <a:gd name="T2" fmla="*/ 0 h 158"/>
              </a:gdLst>
              <a:ahLst/>
              <a:cxnLst>
                <a:cxn ang="0">
                  <a:pos x="0" y="T0"/>
                </a:cxn>
                <a:cxn ang="0">
                  <a:pos x="0" y="T1"/>
                </a:cxn>
                <a:cxn ang="0">
                  <a:pos x="0" y="T2"/>
                </a:cxn>
              </a:cxnLst>
              <a:rect l="0" t="0" r="r" b="b"/>
              <a:pathLst>
                <a:path h="158">
                  <a:moveTo>
                    <a:pt x="0"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167" y="889"/>
              <a:ext cx="64" cy="327"/>
            </a:xfrm>
            <a:custGeom>
              <a:avLst/>
              <a:gdLst>
                <a:gd name="T0" fmla="*/ 256 w 256"/>
                <a:gd name="T1" fmla="*/ 1223 h 1223"/>
                <a:gd name="T2" fmla="*/ 0 w 256"/>
                <a:gd name="T3" fmla="*/ 1223 h 1223"/>
                <a:gd name="T4" fmla="*/ 0 w 256"/>
                <a:gd name="T5" fmla="*/ 0 h 1223"/>
              </a:gdLst>
              <a:ahLst/>
              <a:cxnLst>
                <a:cxn ang="0">
                  <a:pos x="T0" y="T1"/>
                </a:cxn>
                <a:cxn ang="0">
                  <a:pos x="T2" y="T3"/>
                </a:cxn>
                <a:cxn ang="0">
                  <a:pos x="T4" y="T5"/>
                </a:cxn>
              </a:cxnLst>
              <a:rect l="0" t="0" r="r" b="b"/>
              <a:pathLst>
                <a:path w="256" h="1223">
                  <a:moveTo>
                    <a:pt x="256" y="1223"/>
                  </a:moveTo>
                  <a:lnTo>
                    <a:pt x="0" y="1223"/>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428" y="3441"/>
              <a:ext cx="4" cy="132"/>
            </a:xfrm>
            <a:custGeom>
              <a:avLst/>
              <a:gdLst>
                <a:gd name="T0" fmla="*/ 19 w 19"/>
                <a:gd name="T1" fmla="*/ 0 h 494"/>
                <a:gd name="T2" fmla="*/ 0 w 19"/>
                <a:gd name="T3" fmla="*/ 0 h 494"/>
                <a:gd name="T4" fmla="*/ 0 w 19"/>
                <a:gd name="T5" fmla="*/ 494 h 494"/>
              </a:gdLst>
              <a:ahLst/>
              <a:cxnLst>
                <a:cxn ang="0">
                  <a:pos x="T0" y="T1"/>
                </a:cxn>
                <a:cxn ang="0">
                  <a:pos x="T2" y="T3"/>
                </a:cxn>
                <a:cxn ang="0">
                  <a:pos x="T4" y="T5"/>
                </a:cxn>
              </a:cxnLst>
              <a:rect l="0" t="0" r="r" b="b"/>
              <a:pathLst>
                <a:path w="19" h="494">
                  <a:moveTo>
                    <a:pt x="19" y="0"/>
                  </a:moveTo>
                  <a:lnTo>
                    <a:pt x="0" y="0"/>
                  </a:lnTo>
                  <a:lnTo>
                    <a:pt x="0" y="494"/>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79"/>
            <p:cNvSpPr>
              <a:spLocks/>
            </p:cNvSpPr>
            <p:nvPr/>
          </p:nvSpPr>
          <p:spPr bwMode="auto">
            <a:xfrm>
              <a:off x="389" y="968"/>
              <a:ext cx="21" cy="42"/>
            </a:xfrm>
            <a:custGeom>
              <a:avLst/>
              <a:gdLst>
                <a:gd name="T0" fmla="*/ 83 w 83"/>
                <a:gd name="T1" fmla="*/ 158 h 158"/>
                <a:gd name="T2" fmla="*/ 0 w 83"/>
                <a:gd name="T3" fmla="*/ 158 h 158"/>
                <a:gd name="T4" fmla="*/ 0 w 83"/>
                <a:gd name="T5" fmla="*/ 0 h 158"/>
              </a:gdLst>
              <a:ahLst/>
              <a:cxnLst>
                <a:cxn ang="0">
                  <a:pos x="T0" y="T1"/>
                </a:cxn>
                <a:cxn ang="0">
                  <a:pos x="T2" y="T3"/>
                </a:cxn>
                <a:cxn ang="0">
                  <a:pos x="T4" y="T5"/>
                </a:cxn>
              </a:cxnLst>
              <a:rect l="0" t="0" r="r" b="b"/>
              <a:pathLst>
                <a:path w="83" h="158">
                  <a:moveTo>
                    <a:pt x="83" y="158"/>
                  </a:moveTo>
                  <a:lnTo>
                    <a:pt x="0" y="158"/>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auto">
            <a:xfrm>
              <a:off x="329" y="1518"/>
              <a:ext cx="64" cy="233"/>
            </a:xfrm>
            <a:custGeom>
              <a:avLst/>
              <a:gdLst>
                <a:gd name="T0" fmla="*/ 255 w 255"/>
                <a:gd name="T1" fmla="*/ 0 h 873"/>
                <a:gd name="T2" fmla="*/ 0 w 255"/>
                <a:gd name="T3" fmla="*/ 0 h 873"/>
                <a:gd name="T4" fmla="*/ 0 w 255"/>
                <a:gd name="T5" fmla="*/ 873 h 873"/>
              </a:gdLst>
              <a:ahLst/>
              <a:cxnLst>
                <a:cxn ang="0">
                  <a:pos x="T0" y="T1"/>
                </a:cxn>
                <a:cxn ang="0">
                  <a:pos x="T2" y="T3"/>
                </a:cxn>
                <a:cxn ang="0">
                  <a:pos x="T4" y="T5"/>
                </a:cxn>
              </a:cxnLst>
              <a:rect l="0" t="0" r="r" b="b"/>
              <a:pathLst>
                <a:path w="255" h="873">
                  <a:moveTo>
                    <a:pt x="255" y="0"/>
                  </a:moveTo>
                  <a:lnTo>
                    <a:pt x="0" y="0"/>
                  </a:lnTo>
                  <a:lnTo>
                    <a:pt x="0" y="873"/>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81"/>
            <p:cNvSpPr>
              <a:spLocks/>
            </p:cNvSpPr>
            <p:nvPr/>
          </p:nvSpPr>
          <p:spPr bwMode="auto">
            <a:xfrm>
              <a:off x="388" y="2152"/>
              <a:ext cx="10" cy="116"/>
            </a:xfrm>
            <a:custGeom>
              <a:avLst/>
              <a:gdLst>
                <a:gd name="T0" fmla="*/ 39 w 39"/>
                <a:gd name="T1" fmla="*/ 0 h 434"/>
                <a:gd name="T2" fmla="*/ 0 w 39"/>
                <a:gd name="T3" fmla="*/ 0 h 434"/>
                <a:gd name="T4" fmla="*/ 0 w 39"/>
                <a:gd name="T5" fmla="*/ 434 h 434"/>
              </a:gdLst>
              <a:ahLst/>
              <a:cxnLst>
                <a:cxn ang="0">
                  <a:pos x="T0" y="T1"/>
                </a:cxn>
                <a:cxn ang="0">
                  <a:pos x="T2" y="T3"/>
                </a:cxn>
                <a:cxn ang="0">
                  <a:pos x="T4" y="T5"/>
                </a:cxn>
              </a:cxnLst>
              <a:rect l="0" t="0" r="r" b="b"/>
              <a:pathLst>
                <a:path w="39" h="434">
                  <a:moveTo>
                    <a:pt x="39" y="0"/>
                  </a:moveTo>
                  <a:lnTo>
                    <a:pt x="0" y="0"/>
                  </a:lnTo>
                  <a:lnTo>
                    <a:pt x="0" y="434"/>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 name="Freeform 82"/>
            <p:cNvSpPr>
              <a:spLocks/>
            </p:cNvSpPr>
            <p:nvPr/>
          </p:nvSpPr>
          <p:spPr bwMode="auto">
            <a:xfrm>
              <a:off x="458" y="419"/>
              <a:ext cx="941" cy="42"/>
            </a:xfrm>
            <a:custGeom>
              <a:avLst/>
              <a:gdLst>
                <a:gd name="T0" fmla="*/ 3779 w 3779"/>
                <a:gd name="T1" fmla="*/ 0 h 158"/>
                <a:gd name="T2" fmla="*/ 0 w 3779"/>
                <a:gd name="T3" fmla="*/ 0 h 158"/>
                <a:gd name="T4" fmla="*/ 0 w 3779"/>
                <a:gd name="T5" fmla="*/ 158 h 158"/>
              </a:gdLst>
              <a:ahLst/>
              <a:cxnLst>
                <a:cxn ang="0">
                  <a:pos x="T0" y="T1"/>
                </a:cxn>
                <a:cxn ang="0">
                  <a:pos x="T2" y="T3"/>
                </a:cxn>
                <a:cxn ang="0">
                  <a:pos x="T4" y="T5"/>
                </a:cxn>
              </a:cxnLst>
              <a:rect l="0" t="0" r="r" b="b"/>
              <a:pathLst>
                <a:path w="3779" h="158">
                  <a:moveTo>
                    <a:pt x="3779"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83"/>
            <p:cNvSpPr>
              <a:spLocks/>
            </p:cNvSpPr>
            <p:nvPr/>
          </p:nvSpPr>
          <p:spPr bwMode="auto">
            <a:xfrm>
              <a:off x="437" y="3842"/>
              <a:ext cx="5" cy="43"/>
            </a:xfrm>
            <a:custGeom>
              <a:avLst/>
              <a:gdLst>
                <a:gd name="T0" fmla="*/ 20 w 20"/>
                <a:gd name="T1" fmla="*/ 159 h 159"/>
                <a:gd name="T2" fmla="*/ 0 w 20"/>
                <a:gd name="T3" fmla="*/ 159 h 159"/>
                <a:gd name="T4" fmla="*/ 0 w 20"/>
                <a:gd name="T5" fmla="*/ 0 h 159"/>
              </a:gdLst>
              <a:ahLst/>
              <a:cxnLst>
                <a:cxn ang="0">
                  <a:pos x="T0" y="T1"/>
                </a:cxn>
                <a:cxn ang="0">
                  <a:pos x="T2" y="T3"/>
                </a:cxn>
                <a:cxn ang="0">
                  <a:pos x="T4" y="T5"/>
                </a:cxn>
              </a:cxnLst>
              <a:rect l="0" t="0" r="r" b="b"/>
              <a:pathLst>
                <a:path w="20" h="159">
                  <a:moveTo>
                    <a:pt x="20" y="159"/>
                  </a:moveTo>
                  <a:lnTo>
                    <a:pt x="0" y="159"/>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Freeform 84"/>
            <p:cNvSpPr>
              <a:spLocks/>
            </p:cNvSpPr>
            <p:nvPr/>
          </p:nvSpPr>
          <p:spPr bwMode="auto">
            <a:xfrm>
              <a:off x="408" y="2363"/>
              <a:ext cx="14" cy="42"/>
            </a:xfrm>
            <a:custGeom>
              <a:avLst/>
              <a:gdLst>
                <a:gd name="T0" fmla="*/ 58 w 58"/>
                <a:gd name="T1" fmla="*/ 0 h 158"/>
                <a:gd name="T2" fmla="*/ 0 w 58"/>
                <a:gd name="T3" fmla="*/ 0 h 158"/>
                <a:gd name="T4" fmla="*/ 0 w 58"/>
                <a:gd name="T5" fmla="*/ 158 h 158"/>
              </a:gdLst>
              <a:ahLst/>
              <a:cxnLst>
                <a:cxn ang="0">
                  <a:pos x="T0" y="T1"/>
                </a:cxn>
                <a:cxn ang="0">
                  <a:pos x="T2" y="T3"/>
                </a:cxn>
                <a:cxn ang="0">
                  <a:pos x="T4" y="T5"/>
                </a:cxn>
              </a:cxnLst>
              <a:rect l="0" t="0" r="r" b="b"/>
              <a:pathLst>
                <a:path w="58" h="158">
                  <a:moveTo>
                    <a:pt x="58" y="0"/>
                  </a:moveTo>
                  <a:lnTo>
                    <a:pt x="0" y="0"/>
                  </a:lnTo>
                  <a:lnTo>
                    <a:pt x="0" y="158"/>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85"/>
            <p:cNvSpPr>
              <a:spLocks/>
            </p:cNvSpPr>
            <p:nvPr/>
          </p:nvSpPr>
          <p:spPr bwMode="auto">
            <a:xfrm>
              <a:off x="398" y="2109"/>
              <a:ext cx="10" cy="43"/>
            </a:xfrm>
            <a:custGeom>
              <a:avLst/>
              <a:gdLst>
                <a:gd name="T0" fmla="*/ 39 w 39"/>
                <a:gd name="T1" fmla="*/ 0 h 159"/>
                <a:gd name="T2" fmla="*/ 0 w 39"/>
                <a:gd name="T3" fmla="*/ 0 h 159"/>
                <a:gd name="T4" fmla="*/ 0 w 39"/>
                <a:gd name="T5" fmla="*/ 159 h 159"/>
              </a:gdLst>
              <a:ahLst/>
              <a:cxnLst>
                <a:cxn ang="0">
                  <a:pos x="T0" y="T1"/>
                </a:cxn>
                <a:cxn ang="0">
                  <a:pos x="T2" y="T3"/>
                </a:cxn>
                <a:cxn ang="0">
                  <a:pos x="T4" y="T5"/>
                </a:cxn>
              </a:cxnLst>
              <a:rect l="0" t="0" r="r" b="b"/>
              <a:pathLst>
                <a:path w="39" h="159">
                  <a:moveTo>
                    <a:pt x="39" y="0"/>
                  </a:moveTo>
                  <a:lnTo>
                    <a:pt x="0" y="0"/>
                  </a:lnTo>
                  <a:lnTo>
                    <a:pt x="0" y="159"/>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Freeform 86"/>
            <p:cNvSpPr>
              <a:spLocks/>
            </p:cNvSpPr>
            <p:nvPr/>
          </p:nvSpPr>
          <p:spPr bwMode="auto">
            <a:xfrm>
              <a:off x="1278" y="588"/>
              <a:ext cx="5" cy="74"/>
            </a:xfrm>
            <a:custGeom>
              <a:avLst/>
              <a:gdLst>
                <a:gd name="T0" fmla="*/ 19 w 19"/>
                <a:gd name="T1" fmla="*/ 0 h 276"/>
                <a:gd name="T2" fmla="*/ 0 w 19"/>
                <a:gd name="T3" fmla="*/ 0 h 276"/>
                <a:gd name="T4" fmla="*/ 0 w 19"/>
                <a:gd name="T5" fmla="*/ 276 h 276"/>
              </a:gdLst>
              <a:ahLst/>
              <a:cxnLst>
                <a:cxn ang="0">
                  <a:pos x="T0" y="T1"/>
                </a:cxn>
                <a:cxn ang="0">
                  <a:pos x="T2" y="T3"/>
                </a:cxn>
                <a:cxn ang="0">
                  <a:pos x="T4" y="T5"/>
                </a:cxn>
              </a:cxnLst>
              <a:rect l="0" t="0" r="r" b="b"/>
              <a:pathLst>
                <a:path w="19" h="276">
                  <a:moveTo>
                    <a:pt x="19" y="0"/>
                  </a:moveTo>
                  <a:lnTo>
                    <a:pt x="0" y="0"/>
                  </a:lnTo>
                  <a:lnTo>
                    <a:pt x="0" y="276"/>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87"/>
            <p:cNvSpPr>
              <a:spLocks/>
            </p:cNvSpPr>
            <p:nvPr/>
          </p:nvSpPr>
          <p:spPr bwMode="auto">
            <a:xfrm>
              <a:off x="432" y="3441"/>
              <a:ext cx="10" cy="63"/>
            </a:xfrm>
            <a:custGeom>
              <a:avLst/>
              <a:gdLst>
                <a:gd name="T0" fmla="*/ 38 w 38"/>
                <a:gd name="T1" fmla="*/ 237 h 237"/>
                <a:gd name="T2" fmla="*/ 0 w 38"/>
                <a:gd name="T3" fmla="*/ 237 h 237"/>
                <a:gd name="T4" fmla="*/ 0 w 38"/>
                <a:gd name="T5" fmla="*/ 0 h 237"/>
              </a:gdLst>
              <a:ahLst/>
              <a:cxnLst>
                <a:cxn ang="0">
                  <a:pos x="T0" y="T1"/>
                </a:cxn>
                <a:cxn ang="0">
                  <a:pos x="T2" y="T3"/>
                </a:cxn>
                <a:cxn ang="0">
                  <a:pos x="T4" y="T5"/>
                </a:cxn>
              </a:cxnLst>
              <a:rect l="0" t="0" r="r" b="b"/>
              <a:pathLst>
                <a:path w="38" h="237">
                  <a:moveTo>
                    <a:pt x="38" y="237"/>
                  </a:moveTo>
                  <a:lnTo>
                    <a:pt x="0" y="237"/>
                  </a:lnTo>
                  <a:lnTo>
                    <a:pt x="0" y="0"/>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 name="Freeform 88"/>
            <p:cNvSpPr>
              <a:spLocks/>
            </p:cNvSpPr>
            <p:nvPr/>
          </p:nvSpPr>
          <p:spPr bwMode="auto">
            <a:xfrm>
              <a:off x="388" y="1687"/>
              <a:ext cx="14" cy="74"/>
            </a:xfrm>
            <a:custGeom>
              <a:avLst/>
              <a:gdLst>
                <a:gd name="T0" fmla="*/ 58 w 58"/>
                <a:gd name="T1" fmla="*/ 0 h 277"/>
                <a:gd name="T2" fmla="*/ 0 w 58"/>
                <a:gd name="T3" fmla="*/ 0 h 277"/>
                <a:gd name="T4" fmla="*/ 0 w 58"/>
                <a:gd name="T5" fmla="*/ 277 h 277"/>
              </a:gdLst>
              <a:ahLst/>
              <a:cxnLst>
                <a:cxn ang="0">
                  <a:pos x="T0" y="T1"/>
                </a:cxn>
                <a:cxn ang="0">
                  <a:pos x="T2" y="T3"/>
                </a:cxn>
                <a:cxn ang="0">
                  <a:pos x="T4" y="T5"/>
                </a:cxn>
              </a:cxnLst>
              <a:rect l="0" t="0" r="r" b="b"/>
              <a:pathLst>
                <a:path w="58" h="277">
                  <a:moveTo>
                    <a:pt x="58" y="0"/>
                  </a:moveTo>
                  <a:lnTo>
                    <a:pt x="0" y="0"/>
                  </a:lnTo>
                  <a:lnTo>
                    <a:pt x="0" y="277"/>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Freeform 89"/>
            <p:cNvSpPr>
              <a:spLocks/>
            </p:cNvSpPr>
            <p:nvPr/>
          </p:nvSpPr>
          <p:spPr bwMode="auto">
            <a:xfrm>
              <a:off x="167" y="561"/>
              <a:ext cx="64" cy="328"/>
            </a:xfrm>
            <a:custGeom>
              <a:avLst/>
              <a:gdLst>
                <a:gd name="T0" fmla="*/ 256 w 256"/>
                <a:gd name="T1" fmla="*/ 0 h 1223"/>
                <a:gd name="T2" fmla="*/ 0 w 256"/>
                <a:gd name="T3" fmla="*/ 0 h 1223"/>
                <a:gd name="T4" fmla="*/ 0 w 256"/>
                <a:gd name="T5" fmla="*/ 1223 h 1223"/>
              </a:gdLst>
              <a:ahLst/>
              <a:cxnLst>
                <a:cxn ang="0">
                  <a:pos x="T0" y="T1"/>
                </a:cxn>
                <a:cxn ang="0">
                  <a:pos x="T2" y="T3"/>
                </a:cxn>
                <a:cxn ang="0">
                  <a:pos x="T4" y="T5"/>
                </a:cxn>
              </a:cxnLst>
              <a:rect l="0" t="0" r="r" b="b"/>
              <a:pathLst>
                <a:path w="256" h="1223">
                  <a:moveTo>
                    <a:pt x="256" y="0"/>
                  </a:moveTo>
                  <a:lnTo>
                    <a:pt x="0" y="0"/>
                  </a:lnTo>
                  <a:lnTo>
                    <a:pt x="0" y="1223"/>
                  </a:lnTo>
                </a:path>
              </a:pathLst>
            </a:custGeom>
            <a:grpFill/>
            <a:ln w="7938"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 name="Rectangle 90"/>
            <p:cNvSpPr>
              <a:spLocks noChangeArrowheads="1"/>
            </p:cNvSpPr>
            <p:nvPr/>
          </p:nvSpPr>
          <p:spPr bwMode="auto">
            <a:xfrm>
              <a:off x="427" y="879"/>
              <a:ext cx="1360"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SAKLD0123Fishmeal (TX,</a:t>
              </a:r>
              <a:r>
                <a:rPr kumimoji="0" lang="en-US" altLang="en-US" sz="1100" b="0" i="0" u="none" strike="noStrike" cap="none" normalizeH="0" dirty="0" smtClean="0">
                  <a:ln>
                    <a:noFill/>
                  </a:ln>
                  <a:solidFill>
                    <a:schemeClr val="accent4">
                      <a:lumMod val="65000"/>
                      <a:lumOff val="35000"/>
                    </a:schemeClr>
                  </a:solidFill>
                  <a:effectLst/>
                  <a:latin typeface="Arial" pitchFamily="34" charset="0"/>
                  <a:cs typeface="Arial" pitchFamily="34" charset="0"/>
                </a:rPr>
                <a:t> 20</a:t>
              </a: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09)</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93" name="Rectangle 91"/>
            <p:cNvSpPr>
              <a:spLocks noChangeArrowheads="1"/>
            </p:cNvSpPr>
            <p:nvPr/>
          </p:nvSpPr>
          <p:spPr bwMode="auto">
            <a:xfrm>
              <a:off x="427" y="1808"/>
              <a:ext cx="981"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TR9595Stool</a:t>
              </a:r>
              <a:r>
                <a:rPr lang="en-US" altLang="en-US" sz="1100" dirty="0" smtClean="0">
                  <a:solidFill>
                    <a:srgbClr val="FF0000"/>
                  </a:solidFill>
                </a:rPr>
                <a:t> (IA, 2006)</a:t>
              </a:r>
              <a:endParaRPr kumimoji="0" lang="en-US" altLang="en-US" sz="1800" b="0" i="0" u="none" strike="noStrike" cap="none" normalizeH="0" baseline="0" dirty="0" smtClean="0">
                <a:ln>
                  <a:noFill/>
                </a:ln>
                <a:solidFill>
                  <a:srgbClr val="FF0000"/>
                </a:solidFill>
                <a:effectLst/>
              </a:endParaRPr>
            </a:p>
          </p:txBody>
        </p:sp>
        <p:sp>
          <p:nvSpPr>
            <p:cNvPr id="94" name="Rectangle 92"/>
            <p:cNvSpPr>
              <a:spLocks noChangeArrowheads="1"/>
            </p:cNvSpPr>
            <p:nvPr/>
          </p:nvSpPr>
          <p:spPr bwMode="auto">
            <a:xfrm>
              <a:off x="4372" y="456"/>
              <a:ext cx="1480"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20920JE00</a:t>
              </a:r>
              <a:r>
                <a:rPr kumimoji="0" lang="en-US" altLang="en-US" sz="1100" b="0" i="0" u="none" strike="noStrike" cap="none" normalizeH="0" dirty="0" smtClean="0">
                  <a:ln>
                    <a:noFill/>
                  </a:ln>
                  <a:solidFill>
                    <a:schemeClr val="accent4">
                      <a:lumMod val="65000"/>
                      <a:lumOff val="35000"/>
                    </a:schemeClr>
                  </a:solidFill>
                  <a:effectLst/>
                  <a:latin typeface="Arial" pitchFamily="34" charset="0"/>
                  <a:cs typeface="Arial" pitchFamily="34" charset="0"/>
                </a:rPr>
                <a:t> </a:t>
              </a: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Hydrolyzed Veg (2010)</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95" name="Rectangle 93"/>
            <p:cNvSpPr>
              <a:spLocks noChangeArrowheads="1"/>
            </p:cNvSpPr>
            <p:nvPr/>
          </p:nvSpPr>
          <p:spPr bwMode="auto">
            <a:xfrm>
              <a:off x="481" y="2992"/>
              <a:ext cx="997"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39939Human (IA, 2006)</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96" name="Rectangle 94"/>
            <p:cNvSpPr>
              <a:spLocks noChangeArrowheads="1"/>
            </p:cNvSpPr>
            <p:nvPr/>
          </p:nvSpPr>
          <p:spPr bwMode="auto">
            <a:xfrm>
              <a:off x="409" y="1301"/>
              <a:ext cx="94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GR99Stool (MA, 2006)</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97" name="Rectangle 95"/>
            <p:cNvSpPr>
              <a:spLocks noChangeArrowheads="1"/>
            </p:cNvSpPr>
            <p:nvPr/>
          </p:nvSpPr>
          <p:spPr bwMode="auto">
            <a:xfrm>
              <a:off x="453" y="3584"/>
              <a:ext cx="136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472382Peanut Butter (GA,</a:t>
              </a:r>
              <a:r>
                <a:rPr kumimoji="0" lang="en-US" altLang="en-US" sz="1100" b="0" i="0" u="none" strike="noStrike" cap="none" normalizeH="0" dirty="0" smtClean="0">
                  <a:ln>
                    <a:noFill/>
                  </a:ln>
                  <a:solidFill>
                    <a:srgbClr val="FF660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98" name="Rectangle 96"/>
            <p:cNvSpPr>
              <a:spLocks noChangeArrowheads="1"/>
            </p:cNvSpPr>
            <p:nvPr/>
          </p:nvSpPr>
          <p:spPr bwMode="auto">
            <a:xfrm>
              <a:off x="408" y="1555"/>
              <a:ext cx="1500"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39JKDE32Peanut</a:t>
              </a:r>
              <a:r>
                <a:rPr kumimoji="0" lang="en-US" altLang="en-US" sz="1100" b="0" i="0" u="none" strike="noStrike" cap="none" normalizeH="0" dirty="0" smtClean="0">
                  <a:ln>
                    <a:noFill/>
                  </a:ln>
                  <a:solidFill>
                    <a:srgbClr val="FF6600"/>
                  </a:solidFill>
                  <a:effectLst/>
                  <a:latin typeface="Arial" pitchFamily="34" charset="0"/>
                  <a:cs typeface="Arial" pitchFamily="34" charset="0"/>
                </a:rPr>
                <a:t> Butter (GA, </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99" name="Rectangle 97"/>
            <p:cNvSpPr>
              <a:spLocks noChangeArrowheads="1"/>
            </p:cNvSpPr>
            <p:nvPr/>
          </p:nvSpPr>
          <p:spPr bwMode="auto">
            <a:xfrm>
              <a:off x="486" y="2907"/>
              <a:ext cx="1012"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0000223Stool</a:t>
              </a:r>
              <a:r>
                <a:rPr lang="en-US" altLang="en-US" sz="1100" dirty="0" smtClean="0">
                  <a:solidFill>
                    <a:srgbClr val="FF0000"/>
                  </a:solidFill>
                </a:rPr>
                <a:t> (IA, 2006)</a:t>
              </a:r>
              <a:endParaRPr kumimoji="0" lang="en-US" altLang="en-US" sz="1800" b="0" i="0" u="none" strike="noStrike" cap="none" normalizeH="0" baseline="0" dirty="0" smtClean="0">
                <a:ln>
                  <a:noFill/>
                </a:ln>
                <a:solidFill>
                  <a:srgbClr val="FF0000"/>
                </a:solidFill>
                <a:effectLst/>
              </a:endParaRPr>
            </a:p>
          </p:txBody>
        </p:sp>
        <p:sp>
          <p:nvSpPr>
            <p:cNvPr id="100" name="Rectangle 98"/>
            <p:cNvSpPr>
              <a:spLocks noChangeArrowheads="1"/>
            </p:cNvSpPr>
            <p:nvPr/>
          </p:nvSpPr>
          <p:spPr bwMode="auto">
            <a:xfrm>
              <a:off x="448" y="3077"/>
              <a:ext cx="1578"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00FF00"/>
                  </a:solidFill>
                </a:rPr>
                <a:t>44444</a:t>
              </a: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1</a:t>
              </a:r>
              <a:r>
                <a:rPr lang="en-US" altLang="en-US" sz="1100" dirty="0" smtClean="0">
                  <a:solidFill>
                    <a:srgbClr val="00FF00"/>
                  </a:solidFill>
                </a:rPr>
                <a:t>3333</a:t>
              </a: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Roaster Drain (GA, 2007)</a:t>
              </a:r>
              <a:endParaRPr kumimoji="0" lang="en-US" altLang="en-US" sz="1800" b="0" i="0" u="none" strike="noStrike" cap="none" normalizeH="0" baseline="0" dirty="0" smtClean="0">
                <a:ln>
                  <a:noFill/>
                </a:ln>
                <a:solidFill>
                  <a:srgbClr val="00FF00"/>
                </a:solidFill>
                <a:effectLst/>
                <a:latin typeface="Arial" pitchFamily="34" charset="0"/>
                <a:cs typeface="Arial" pitchFamily="34" charset="0"/>
              </a:endParaRPr>
            </a:p>
          </p:txBody>
        </p:sp>
        <p:sp>
          <p:nvSpPr>
            <p:cNvPr id="101" name="Rectangle 99"/>
            <p:cNvSpPr>
              <a:spLocks noChangeArrowheads="1"/>
            </p:cNvSpPr>
            <p:nvPr/>
          </p:nvSpPr>
          <p:spPr bwMode="auto">
            <a:xfrm>
              <a:off x="472" y="3753"/>
              <a:ext cx="136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203948Peanut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02" name="Rectangle 100"/>
            <p:cNvSpPr>
              <a:spLocks noChangeArrowheads="1"/>
            </p:cNvSpPr>
            <p:nvPr/>
          </p:nvSpPr>
          <p:spPr bwMode="auto">
            <a:xfrm>
              <a:off x="404" y="1978"/>
              <a:ext cx="960"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90349Stool (MA, 2004)</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3" name="Rectangle 101"/>
            <p:cNvSpPr>
              <a:spLocks noChangeArrowheads="1"/>
            </p:cNvSpPr>
            <p:nvPr/>
          </p:nvSpPr>
          <p:spPr bwMode="auto">
            <a:xfrm>
              <a:off x="1312" y="625"/>
              <a:ext cx="1033"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0R23F22Stool (IA,</a:t>
              </a:r>
              <a:r>
                <a:rPr kumimoji="0" lang="en-US" altLang="en-US" sz="1100" b="0" i="0" u="none" strike="noStrike" cap="none" normalizeH="0" dirty="0" smtClean="0">
                  <a:ln>
                    <a:noFill/>
                  </a:ln>
                  <a:solidFill>
                    <a:srgbClr val="FF000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2007)</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4" name="Rectangle 102"/>
            <p:cNvSpPr>
              <a:spLocks noChangeArrowheads="1"/>
            </p:cNvSpPr>
            <p:nvPr/>
          </p:nvSpPr>
          <p:spPr bwMode="auto">
            <a:xfrm>
              <a:off x="467" y="3499"/>
              <a:ext cx="188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009123222Plant-Floor Squeegee (GA, 2007)</a:t>
              </a:r>
              <a:endParaRPr kumimoji="0" lang="en-US" altLang="en-US" sz="1800" b="0" i="0" u="none" strike="noStrike" cap="none" normalizeH="0" baseline="0" dirty="0" smtClean="0">
                <a:ln>
                  <a:noFill/>
                </a:ln>
                <a:solidFill>
                  <a:srgbClr val="00FF00"/>
                </a:solidFill>
                <a:effectLst/>
                <a:latin typeface="Arial" pitchFamily="34" charset="0"/>
                <a:cs typeface="Arial" pitchFamily="34" charset="0"/>
              </a:endParaRPr>
            </a:p>
          </p:txBody>
        </p:sp>
        <p:sp>
          <p:nvSpPr>
            <p:cNvPr id="105" name="Rectangle 103"/>
            <p:cNvSpPr>
              <a:spLocks noChangeArrowheads="1"/>
            </p:cNvSpPr>
            <p:nvPr/>
          </p:nvSpPr>
          <p:spPr bwMode="auto">
            <a:xfrm>
              <a:off x="433" y="2738"/>
              <a:ext cx="1033"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23233Human (TN, 2004)</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6" name="Rectangle 104"/>
            <p:cNvSpPr>
              <a:spLocks noChangeArrowheads="1"/>
            </p:cNvSpPr>
            <p:nvPr/>
          </p:nvSpPr>
          <p:spPr bwMode="auto">
            <a:xfrm>
              <a:off x="447" y="2569"/>
              <a:ext cx="136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6600"/>
                  </a:solidFill>
                </a:rPr>
                <a:t>934883</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07" name="Rectangle 105"/>
            <p:cNvSpPr>
              <a:spLocks noChangeArrowheads="1"/>
            </p:cNvSpPr>
            <p:nvPr/>
          </p:nvSpPr>
          <p:spPr bwMode="auto">
            <a:xfrm>
              <a:off x="386" y="1386"/>
              <a:ext cx="95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GR98Urine (MA, 2006)</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8" name="Rectangle 106"/>
            <p:cNvSpPr>
              <a:spLocks noChangeArrowheads="1"/>
            </p:cNvSpPr>
            <p:nvPr/>
          </p:nvSpPr>
          <p:spPr bwMode="auto">
            <a:xfrm>
              <a:off x="452" y="2654"/>
              <a:ext cx="1012"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0989084Stool</a:t>
              </a:r>
              <a:r>
                <a:rPr lang="en-US" altLang="en-US" sz="1100" dirty="0" smtClean="0">
                  <a:solidFill>
                    <a:srgbClr val="FF0000"/>
                  </a:solidFill>
                </a:rPr>
                <a:t> (IA, 2004)</a:t>
              </a:r>
              <a:endParaRPr kumimoji="0" lang="en-US" altLang="en-US" sz="1800" b="0" i="0" u="none" strike="noStrike" cap="none" normalizeH="0" baseline="0" dirty="0" smtClean="0">
                <a:ln>
                  <a:noFill/>
                </a:ln>
                <a:solidFill>
                  <a:srgbClr val="FF0000"/>
                </a:solidFill>
                <a:effectLst/>
              </a:endParaRPr>
            </a:p>
          </p:txBody>
        </p:sp>
        <p:sp>
          <p:nvSpPr>
            <p:cNvPr id="109" name="Rectangle 107"/>
            <p:cNvSpPr>
              <a:spLocks noChangeArrowheads="1"/>
            </p:cNvSpPr>
            <p:nvPr/>
          </p:nvSpPr>
          <p:spPr bwMode="auto">
            <a:xfrm>
              <a:off x="487" y="3161"/>
              <a:ext cx="1547"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29239ER</a:t>
              </a:r>
              <a:r>
                <a:rPr lang="en-US" altLang="en-US" sz="1100" dirty="0" smtClean="0">
                  <a:solidFill>
                    <a:srgbClr val="FF6600"/>
                  </a:solidFill>
                </a:rPr>
                <a:t>00</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10" name="Rectangle 108"/>
            <p:cNvSpPr>
              <a:spLocks noChangeArrowheads="1"/>
            </p:cNvSpPr>
            <p:nvPr/>
          </p:nvSpPr>
          <p:spPr bwMode="auto">
            <a:xfrm>
              <a:off x="447" y="1893"/>
              <a:ext cx="134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IOE33Peanut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11" name="Rectangle 109"/>
            <p:cNvSpPr>
              <a:spLocks noChangeArrowheads="1"/>
            </p:cNvSpPr>
            <p:nvPr/>
          </p:nvSpPr>
          <p:spPr bwMode="auto">
            <a:xfrm>
              <a:off x="346" y="1132"/>
              <a:ext cx="136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-0934IJRCotton Seed (TX, 2009)</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12" name="Rectangle 110"/>
            <p:cNvSpPr>
              <a:spLocks noChangeArrowheads="1"/>
            </p:cNvSpPr>
            <p:nvPr/>
          </p:nvSpPr>
          <p:spPr bwMode="auto">
            <a:xfrm>
              <a:off x="410" y="1217"/>
              <a:ext cx="109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903149Wound (MA, 2006)</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13" name="Rectangle 111"/>
            <p:cNvSpPr>
              <a:spLocks noChangeArrowheads="1"/>
            </p:cNvSpPr>
            <p:nvPr/>
          </p:nvSpPr>
          <p:spPr bwMode="auto">
            <a:xfrm>
              <a:off x="3570" y="794"/>
              <a:ext cx="1241"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-02393JDQBlood Meal (2010)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ectangle 112"/>
            <p:cNvSpPr>
              <a:spLocks noChangeArrowheads="1"/>
            </p:cNvSpPr>
            <p:nvPr/>
          </p:nvSpPr>
          <p:spPr bwMode="auto">
            <a:xfrm>
              <a:off x="447" y="1724"/>
              <a:ext cx="908"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3094Stool</a:t>
              </a:r>
              <a:r>
                <a:rPr kumimoji="0" lang="en-US" altLang="en-US" sz="1100" b="0" i="0" u="none" strike="noStrike" cap="none" normalizeH="0" dirty="0" smtClean="0">
                  <a:ln>
                    <a:noFill/>
                  </a:ln>
                  <a:solidFill>
                    <a:srgbClr val="FF0000"/>
                  </a:solidFill>
                  <a:effectLst/>
                  <a:latin typeface="Arial" pitchFamily="34" charset="0"/>
                  <a:cs typeface="Arial" pitchFamily="34" charset="0"/>
                </a:rPr>
                <a:t> (MA, 2005)</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5" name="Rectangle 113"/>
            <p:cNvSpPr>
              <a:spLocks noChangeArrowheads="1"/>
            </p:cNvSpPr>
            <p:nvPr/>
          </p:nvSpPr>
          <p:spPr bwMode="auto">
            <a:xfrm>
              <a:off x="423" y="2147"/>
              <a:ext cx="1417"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9039344Peanut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16" name="Rectangle 114"/>
            <p:cNvSpPr>
              <a:spLocks noChangeArrowheads="1"/>
            </p:cNvSpPr>
            <p:nvPr/>
          </p:nvSpPr>
          <p:spPr bwMode="auto">
            <a:xfrm>
              <a:off x="452" y="2823"/>
              <a:ext cx="140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1112234Peanut Butter</a:t>
              </a:r>
              <a:r>
                <a:rPr kumimoji="0" lang="en-US" altLang="en-US" sz="1100" b="0" i="0" u="none" strike="noStrike" cap="none" normalizeH="0" dirty="0" smtClean="0">
                  <a:ln>
                    <a:noFill/>
                  </a:ln>
                  <a:solidFill>
                    <a:srgbClr val="FF660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17" name="Rectangle 115"/>
            <p:cNvSpPr>
              <a:spLocks noChangeArrowheads="1"/>
            </p:cNvSpPr>
            <p:nvPr/>
          </p:nvSpPr>
          <p:spPr bwMode="auto">
            <a:xfrm>
              <a:off x="458" y="3246"/>
              <a:ext cx="1666"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a:t>
              </a:r>
              <a:r>
                <a:rPr lang="en-US" altLang="en-US" sz="1100" dirty="0" smtClean="0">
                  <a:solidFill>
                    <a:srgbClr val="00FF00"/>
                  </a:solidFill>
                </a:rPr>
                <a:t>EK2</a:t>
              </a: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 Roaster</a:t>
              </a:r>
              <a:r>
                <a:rPr kumimoji="0" lang="en-US" altLang="en-US" sz="1100" b="0" i="0" u="none" strike="noStrike" cap="none" normalizeH="0" dirty="0" smtClean="0">
                  <a:ln>
                    <a:noFill/>
                  </a:ln>
                  <a:solidFill>
                    <a:srgbClr val="00FF00"/>
                  </a:solidFill>
                  <a:effectLst/>
                  <a:latin typeface="Arial" pitchFamily="34" charset="0"/>
                  <a:cs typeface="Arial" pitchFamily="34" charset="0"/>
                </a:rPr>
                <a:t> Drain replicate </a:t>
              </a: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(GA,</a:t>
              </a:r>
              <a:r>
                <a:rPr kumimoji="0" lang="en-US" altLang="en-US" sz="1100" b="0" i="0" u="none" strike="noStrike" cap="none" normalizeH="0" dirty="0" smtClean="0">
                  <a:ln>
                    <a:noFill/>
                  </a:ln>
                  <a:solidFill>
                    <a:srgbClr val="00FF00"/>
                  </a:solidFill>
                  <a:effectLst/>
                  <a:latin typeface="Arial" pitchFamily="34" charset="0"/>
                  <a:cs typeface="Arial" pitchFamily="34" charset="0"/>
                </a:rPr>
                <a:t> 2007)</a:t>
              </a:r>
              <a:endParaRPr kumimoji="0" lang="en-US" altLang="en-US" sz="1800" b="0" i="0" u="none" strike="noStrike" cap="none" normalizeH="0" baseline="0" dirty="0" smtClean="0">
                <a:ln>
                  <a:noFill/>
                </a:ln>
                <a:solidFill>
                  <a:srgbClr val="00FF00"/>
                </a:solidFill>
                <a:effectLst/>
                <a:latin typeface="Arial" pitchFamily="34" charset="0"/>
                <a:cs typeface="Arial" pitchFamily="34" charset="0"/>
              </a:endParaRPr>
            </a:p>
          </p:txBody>
        </p:sp>
        <p:sp>
          <p:nvSpPr>
            <p:cNvPr id="118" name="Rectangle 116"/>
            <p:cNvSpPr>
              <a:spLocks noChangeArrowheads="1"/>
            </p:cNvSpPr>
            <p:nvPr/>
          </p:nvSpPr>
          <p:spPr bwMode="auto">
            <a:xfrm>
              <a:off x="442" y="2400"/>
              <a:ext cx="105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FOR0333Stool (IA, 2006)</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9" name="Rectangle 117"/>
            <p:cNvSpPr>
              <a:spLocks noChangeArrowheads="1"/>
            </p:cNvSpPr>
            <p:nvPr/>
          </p:nvSpPr>
          <p:spPr bwMode="auto">
            <a:xfrm>
              <a:off x="435" y="963"/>
              <a:ext cx="1132"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chemeClr val="accent4">
                      <a:lumMod val="65000"/>
                      <a:lumOff val="35000"/>
                    </a:schemeClr>
                  </a:solidFill>
                </a:rPr>
                <a:t>23390</a:t>
              </a: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 Fishmeal (TX, 2008)</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20" name="Rectangle 118"/>
            <p:cNvSpPr>
              <a:spLocks noChangeArrowheads="1"/>
            </p:cNvSpPr>
            <p:nvPr/>
          </p:nvSpPr>
          <p:spPr bwMode="auto">
            <a:xfrm>
              <a:off x="391" y="1048"/>
              <a:ext cx="1329"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accent4">
                      <a:lumMod val="65000"/>
                      <a:lumOff val="35000"/>
                    </a:schemeClr>
                  </a:solidFill>
                  <a:effectLst/>
                  <a:latin typeface="Arial" pitchFamily="34" charset="0"/>
                  <a:cs typeface="Arial" pitchFamily="34" charset="0"/>
                </a:rPr>
                <a:t>KDLSCFeather</a:t>
              </a: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 meal (TX, 2008)</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21" name="Rectangle 119"/>
            <p:cNvSpPr>
              <a:spLocks noChangeArrowheads="1"/>
            </p:cNvSpPr>
            <p:nvPr/>
          </p:nvSpPr>
          <p:spPr bwMode="auto">
            <a:xfrm>
              <a:off x="457" y="2485"/>
              <a:ext cx="1438"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6600"/>
                  </a:solidFill>
                </a:rPr>
                <a:t>FR</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02381Peanut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22" name="Rectangle 120"/>
            <p:cNvSpPr>
              <a:spLocks noChangeArrowheads="1"/>
            </p:cNvSpPr>
            <p:nvPr/>
          </p:nvSpPr>
          <p:spPr bwMode="auto">
            <a:xfrm>
              <a:off x="472" y="3330"/>
              <a:ext cx="137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6600"/>
                  </a:solidFill>
                </a:rPr>
                <a:t>W34E55</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Peanut Butter (IA,</a:t>
              </a:r>
              <a:r>
                <a:rPr kumimoji="0" lang="en-US" altLang="en-US" sz="1100" b="0" i="0" u="none" strike="noStrike" cap="none" normalizeH="0" dirty="0" smtClean="0">
                  <a:ln>
                    <a:noFill/>
                  </a:ln>
                  <a:solidFill>
                    <a:srgbClr val="FF660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2006)</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23" name="Rectangle 121"/>
            <p:cNvSpPr>
              <a:spLocks noChangeArrowheads="1"/>
            </p:cNvSpPr>
            <p:nvPr/>
          </p:nvSpPr>
          <p:spPr bwMode="auto">
            <a:xfrm>
              <a:off x="1424" y="371"/>
              <a:ext cx="1410"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chemeClr val="accent4">
                      <a:lumMod val="65000"/>
                      <a:lumOff val="35000"/>
                    </a:schemeClr>
                  </a:solidFill>
                </a:rPr>
                <a:t>2112E</a:t>
              </a: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Meat/Bone Meal (TX, 2008)</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24" name="Rectangle 122"/>
            <p:cNvSpPr>
              <a:spLocks noChangeArrowheads="1"/>
            </p:cNvSpPr>
            <p:nvPr/>
          </p:nvSpPr>
          <p:spPr bwMode="auto">
            <a:xfrm>
              <a:off x="418" y="1470"/>
              <a:ext cx="1132"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accent4">
                      <a:lumMod val="65000"/>
                      <a:lumOff val="35000"/>
                    </a:schemeClr>
                  </a:solidFill>
                  <a:effectLst/>
                  <a:latin typeface="Arial" pitchFamily="34" charset="0"/>
                  <a:cs typeface="Arial" pitchFamily="34" charset="0"/>
                </a:rPr>
                <a:t>03094Soy Bean (TX, 2009)</a:t>
              </a:r>
              <a:endParaRPr kumimoji="0" lang="en-US" altLang="en-US" sz="1800" b="0" i="0" u="none" strike="noStrike" cap="none" normalizeH="0" baseline="0" dirty="0" smtClean="0">
                <a:ln>
                  <a:noFill/>
                </a:ln>
                <a:solidFill>
                  <a:schemeClr val="accent4">
                    <a:lumMod val="65000"/>
                    <a:lumOff val="35000"/>
                  </a:schemeClr>
                </a:solidFill>
                <a:effectLst/>
                <a:latin typeface="Arial" pitchFamily="34" charset="0"/>
                <a:cs typeface="Arial" pitchFamily="34" charset="0"/>
              </a:endParaRPr>
            </a:p>
          </p:txBody>
        </p:sp>
        <p:sp>
          <p:nvSpPr>
            <p:cNvPr id="125" name="Rectangle 123"/>
            <p:cNvSpPr>
              <a:spLocks noChangeArrowheads="1"/>
            </p:cNvSpPr>
            <p:nvPr/>
          </p:nvSpPr>
          <p:spPr bwMode="auto">
            <a:xfrm>
              <a:off x="481" y="3415"/>
              <a:ext cx="202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019 Plant–Floor Squeegee replicate (GA,</a:t>
              </a:r>
              <a:r>
                <a:rPr kumimoji="0" lang="en-US" altLang="en-US" sz="1100" b="0" i="0" u="none" strike="noStrike" cap="none" normalizeH="0" dirty="0" smtClean="0">
                  <a:ln>
                    <a:noFill/>
                  </a:ln>
                  <a:solidFill>
                    <a:srgbClr val="00FF00"/>
                  </a:solidFill>
                  <a:effectLst/>
                  <a:latin typeface="Arial" pitchFamily="34" charset="0"/>
                  <a:cs typeface="Arial" pitchFamily="34" charset="0"/>
                </a:rPr>
                <a:t> 2007</a:t>
              </a:r>
              <a:r>
                <a:rPr kumimoji="0" lang="en-US" altLang="en-US" sz="1100" b="0" i="0" u="none" strike="noStrike" cap="none" normalizeH="0" baseline="0" dirty="0" smtClean="0">
                  <a:ln>
                    <a:noFill/>
                  </a:ln>
                  <a:solidFill>
                    <a:srgbClr val="00FF00"/>
                  </a:solidFill>
                  <a:effectLst/>
                  <a:latin typeface="Arial" pitchFamily="34" charset="0"/>
                  <a:cs typeface="Arial" pitchFamily="34" charset="0"/>
                </a:rPr>
                <a:t>)</a:t>
              </a:r>
              <a:endParaRPr kumimoji="0" lang="en-US" altLang="en-US" sz="1800" b="0" i="0" u="none" strike="noStrike" cap="none" normalizeH="0" baseline="0" dirty="0" smtClean="0">
                <a:ln>
                  <a:noFill/>
                </a:ln>
                <a:solidFill>
                  <a:srgbClr val="00FF00"/>
                </a:solidFill>
                <a:effectLst/>
                <a:latin typeface="Arial" pitchFamily="34" charset="0"/>
                <a:cs typeface="Arial" pitchFamily="34" charset="0"/>
              </a:endParaRPr>
            </a:p>
          </p:txBody>
        </p:sp>
        <p:sp>
          <p:nvSpPr>
            <p:cNvPr id="126" name="Rectangle 124"/>
            <p:cNvSpPr>
              <a:spLocks noChangeArrowheads="1"/>
            </p:cNvSpPr>
            <p:nvPr/>
          </p:nvSpPr>
          <p:spPr bwMode="auto">
            <a:xfrm>
              <a:off x="433" y="2231"/>
              <a:ext cx="1542"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Q9E092394Peanut Butter (TN,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27" name="Rectangle 125"/>
            <p:cNvSpPr>
              <a:spLocks noChangeArrowheads="1"/>
            </p:cNvSpPr>
            <p:nvPr/>
          </p:nvSpPr>
          <p:spPr bwMode="auto">
            <a:xfrm>
              <a:off x="487" y="3668"/>
              <a:ext cx="1251"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3742Peanut Butter (TN,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28" name="Rectangle 126"/>
            <p:cNvSpPr>
              <a:spLocks noChangeArrowheads="1"/>
            </p:cNvSpPr>
            <p:nvPr/>
          </p:nvSpPr>
          <p:spPr bwMode="auto">
            <a:xfrm>
              <a:off x="467" y="3837"/>
              <a:ext cx="1365"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837234Peanut Butter (GA,</a:t>
              </a:r>
              <a:r>
                <a:rPr kumimoji="0" lang="en-US" altLang="en-US" sz="1100" b="0" i="0" u="none" strike="noStrike" cap="none" normalizeH="0" dirty="0" smtClean="0">
                  <a:ln>
                    <a:noFill/>
                  </a:ln>
                  <a:solidFill>
                    <a:srgbClr val="FF6600"/>
                  </a:solidFill>
                  <a:effectLst/>
                  <a:latin typeface="Arial" pitchFamily="34" charset="0"/>
                  <a:cs typeface="Arial" pitchFamily="34" charset="0"/>
                </a:rPr>
                <a:t> </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29" name="Rectangle 127"/>
            <p:cNvSpPr>
              <a:spLocks noChangeArrowheads="1"/>
            </p:cNvSpPr>
            <p:nvPr/>
          </p:nvSpPr>
          <p:spPr bwMode="auto">
            <a:xfrm>
              <a:off x="1308" y="540"/>
              <a:ext cx="1059"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0R322DFUrine</a:t>
              </a:r>
              <a:r>
                <a:rPr lang="en-US" altLang="en-US" sz="1100" dirty="0" smtClean="0">
                  <a:solidFill>
                    <a:srgbClr val="FF0000"/>
                  </a:solidFill>
                </a:rPr>
                <a:t> (IA, 2006)</a:t>
              </a:r>
              <a:endParaRPr kumimoji="0" lang="en-US" altLang="en-US" sz="1800" b="0" i="0" u="none" strike="noStrike" cap="none" normalizeH="0" baseline="0" dirty="0" smtClean="0">
                <a:ln>
                  <a:noFill/>
                </a:ln>
                <a:solidFill>
                  <a:srgbClr val="FF0000"/>
                </a:solidFill>
                <a:effectLst/>
              </a:endParaRPr>
            </a:p>
          </p:txBody>
        </p:sp>
        <p:sp>
          <p:nvSpPr>
            <p:cNvPr id="130" name="Rectangle 128"/>
            <p:cNvSpPr>
              <a:spLocks noChangeArrowheads="1"/>
            </p:cNvSpPr>
            <p:nvPr/>
          </p:nvSpPr>
          <p:spPr bwMode="auto">
            <a:xfrm>
              <a:off x="433" y="2062"/>
              <a:ext cx="161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IDFKDFK0-</a:t>
              </a:r>
              <a:r>
                <a:rPr lang="en-US" altLang="en-US" sz="1100" dirty="0">
                  <a:solidFill>
                    <a:srgbClr val="FF6600"/>
                  </a:solidFill>
                </a:rPr>
                <a:t>4</a:t>
              </a: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 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31" name="Rectangle 129"/>
            <p:cNvSpPr>
              <a:spLocks noChangeArrowheads="1"/>
            </p:cNvSpPr>
            <p:nvPr/>
          </p:nvSpPr>
          <p:spPr bwMode="auto">
            <a:xfrm>
              <a:off x="447" y="2316"/>
              <a:ext cx="1417"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2939233Peanut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sp>
          <p:nvSpPr>
            <p:cNvPr id="132" name="Rectangle 130"/>
            <p:cNvSpPr>
              <a:spLocks noChangeArrowheads="1"/>
            </p:cNvSpPr>
            <p:nvPr/>
          </p:nvSpPr>
          <p:spPr bwMode="auto">
            <a:xfrm>
              <a:off x="2370" y="710"/>
              <a:ext cx="1547"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B114"/>
                  </a:solidFill>
                  <a:effectLst/>
                  <a:latin typeface="Arial" pitchFamily="34" charset="0"/>
                  <a:cs typeface="Arial" pitchFamily="34" charset="0"/>
                </a:rPr>
                <a:t>DLK213123Peanut Butter (GA, 2009)</a:t>
              </a:r>
              <a:endParaRPr kumimoji="0" lang="en-US" altLang="en-US" sz="1800" b="0" i="0" u="none" strike="noStrike" cap="none" normalizeH="0" baseline="0" dirty="0" smtClean="0">
                <a:ln>
                  <a:noFill/>
                </a:ln>
                <a:solidFill>
                  <a:srgbClr val="FFB114"/>
                </a:solidFill>
                <a:effectLst/>
                <a:latin typeface="Arial" pitchFamily="34" charset="0"/>
                <a:cs typeface="Arial" pitchFamily="34" charset="0"/>
              </a:endParaRPr>
            </a:p>
          </p:txBody>
        </p:sp>
        <p:sp>
          <p:nvSpPr>
            <p:cNvPr id="133" name="Rectangle 131"/>
            <p:cNvSpPr>
              <a:spLocks noChangeArrowheads="1"/>
            </p:cNvSpPr>
            <p:nvPr/>
          </p:nvSpPr>
          <p:spPr bwMode="auto">
            <a:xfrm>
              <a:off x="427" y="1639"/>
              <a:ext cx="1516"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6600"/>
                  </a:solidFill>
                  <a:effectLst/>
                  <a:latin typeface="Arial" pitchFamily="34" charset="0"/>
                  <a:cs typeface="Arial" pitchFamily="34" charset="0"/>
                </a:rPr>
                <a:t>OO3232-0 Peanut Butter (GA, 2007)</a:t>
              </a:r>
              <a:endParaRPr kumimoji="0" lang="en-US" altLang="en-US" sz="1800" b="0" i="0" u="none" strike="noStrike" cap="none" normalizeH="0" baseline="0" dirty="0" smtClean="0">
                <a:ln>
                  <a:noFill/>
                </a:ln>
                <a:solidFill>
                  <a:srgbClr val="FF6600"/>
                </a:solidFill>
                <a:effectLst/>
                <a:latin typeface="Arial" pitchFamily="34" charset="0"/>
                <a:cs typeface="Arial" pitchFamily="34" charset="0"/>
              </a:endParaRPr>
            </a:p>
          </p:txBody>
        </p:sp>
      </p:grpSp>
      <p:sp>
        <p:nvSpPr>
          <p:cNvPr id="3" name="Rectangle 2"/>
          <p:cNvSpPr/>
          <p:nvPr/>
        </p:nvSpPr>
        <p:spPr>
          <a:xfrm>
            <a:off x="339556" y="2226733"/>
            <a:ext cx="1800248" cy="4555067"/>
          </a:xfrm>
          <a:prstGeom prst="rect">
            <a:avLst/>
          </a:prstGeom>
          <a:noFill/>
          <a:ln w="19050" cmpd="sng">
            <a:solidFill>
              <a:schemeClr val="bg1">
                <a:lumMod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7" name="Picture 25" descr="ORS_logo_Page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0738" y="6586537"/>
            <a:ext cx="351631"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11924"/>
            <a:ext cx="342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655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8570</TotalTime>
  <Words>2712</Words>
  <Application>Microsoft Macintosh PowerPoint</Application>
  <PresentationFormat>On-screen Show (4:3)</PresentationFormat>
  <Paragraphs>519</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PowerPoint Presentation</vt:lpstr>
      <vt:lpstr>The Rise and Fall (and Rise) of the Salmonellae</vt:lpstr>
      <vt:lpstr>PowerPoint Presentation</vt:lpstr>
      <vt:lpstr>Some perspective on the food supply </vt:lpstr>
      <vt:lpstr>PowerPoint Presentation</vt:lpstr>
      <vt:lpstr>What Can WGS Tell Us?</vt:lpstr>
      <vt:lpstr>PowerPoint Presentation</vt:lpstr>
      <vt:lpstr>PowerPoint Presentation</vt:lpstr>
      <vt:lpstr>PowerPoint Presentation</vt:lpstr>
      <vt:lpstr>PowerPoint Presentation</vt:lpstr>
      <vt:lpstr>S. Bareilly Outbreak April-June 2012</vt:lpstr>
      <vt:lpstr>S. Bareilly Phylogeny</vt:lpstr>
      <vt:lpstr>PowerPoint Presentation</vt:lpstr>
      <vt:lpstr>PowerPoint Presentation</vt:lpstr>
      <vt:lpstr>PowerPoint Presentation</vt:lpstr>
      <vt:lpstr>Applications of WGS in the Food Safety Environment</vt:lpstr>
      <vt:lpstr>PowerPoint Presentation</vt:lpstr>
      <vt:lpstr>PowerPoint Presentation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FDAAA Section 913 Supply Chain Security</dc:title>
  <dc:creator>IBernstein</dc:creator>
  <cp:lastModifiedBy>Eric Brown</cp:lastModifiedBy>
  <cp:revision>458</cp:revision>
  <cp:lastPrinted>2008-10-30T15:29:47Z</cp:lastPrinted>
  <dcterms:created xsi:type="dcterms:W3CDTF">2012-09-23T23:04:39Z</dcterms:created>
  <dcterms:modified xsi:type="dcterms:W3CDTF">2015-03-06T17:29:02Z</dcterms:modified>
</cp:coreProperties>
</file>